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4"/>
  </p:notesMasterIdLst>
  <p:sldIdLst>
    <p:sldId id="256" r:id="rId2"/>
    <p:sldId id="293" r:id="rId3"/>
    <p:sldId id="279" r:id="rId4"/>
    <p:sldId id="276" r:id="rId5"/>
    <p:sldId id="28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8" r:id="rId20"/>
    <p:sldId id="275" r:id="rId21"/>
    <p:sldId id="286" r:id="rId22"/>
    <p:sldId id="283" r:id="rId23"/>
    <p:sldId id="281" r:id="rId24"/>
    <p:sldId id="277" r:id="rId25"/>
    <p:sldId id="282" r:id="rId26"/>
    <p:sldId id="287" r:id="rId27"/>
    <p:sldId id="284" r:id="rId28"/>
    <p:sldId id="288" r:id="rId29"/>
    <p:sldId id="292" r:id="rId30"/>
    <p:sldId id="285" r:id="rId31"/>
    <p:sldId id="290" r:id="rId32"/>
    <p:sldId id="29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82"/>
    <p:restoredTop sz="96327"/>
  </p:normalViewPr>
  <p:slideViewPr>
    <p:cSldViewPr snapToGrid="0" snapToObjects="1">
      <p:cViewPr varScale="1">
        <p:scale>
          <a:sx n="128" d="100"/>
          <a:sy n="128" d="100"/>
        </p:scale>
        <p:origin x="40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146849-EDA6-1040-84CA-38CF0B84CD1E}"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0BC82E-85DE-AF41-8CA8-144866B7CBF1}" type="slidenum">
              <a:rPr lang="en-US" smtClean="0"/>
              <a:t>‹#›</a:t>
            </a:fld>
            <a:endParaRPr lang="en-US"/>
          </a:p>
        </p:txBody>
      </p:sp>
    </p:spTree>
    <p:extLst>
      <p:ext uri="{BB962C8B-B14F-4D97-AF65-F5344CB8AC3E}">
        <p14:creationId xmlns:p14="http://schemas.microsoft.com/office/powerpoint/2010/main" val="2910756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D3991E4-CC53-7F45-B2D4-E4949395A9DC}"/>
              </a:ext>
            </a:extLst>
          </p:cNvPr>
          <p:cNvSpPr/>
          <p:nvPr userDrawn="1"/>
        </p:nvSpPr>
        <p:spPr>
          <a:xfrm>
            <a:off x="0" y="0"/>
            <a:ext cx="12192000" cy="48138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E91393A-98F3-D341-906C-9FCEC2C95040}"/>
              </a:ext>
            </a:extLst>
          </p:cNvPr>
          <p:cNvSpPr>
            <a:spLocks noGrp="1"/>
          </p:cNvSpPr>
          <p:nvPr>
            <p:ph type="ctrTitle"/>
          </p:nvPr>
        </p:nvSpPr>
        <p:spPr>
          <a:xfrm>
            <a:off x="1524000" y="1041400"/>
            <a:ext cx="9144000" cy="2387600"/>
          </a:xfrm>
        </p:spPr>
        <p:txBody>
          <a:bodyPr anchor="t" anchorCtr="0"/>
          <a:lstStyle>
            <a:lvl1pPr algn="ctr">
              <a:defRPr sz="60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ADD38468-1C13-0A4A-869F-8DA2DC38A42F}"/>
              </a:ext>
            </a:extLst>
          </p:cNvPr>
          <p:cNvSpPr>
            <a:spLocks noGrp="1"/>
          </p:cNvSpPr>
          <p:nvPr>
            <p:ph type="subTitle" idx="1"/>
          </p:nvPr>
        </p:nvSpPr>
        <p:spPr>
          <a:xfrm>
            <a:off x="1524000" y="3521075"/>
            <a:ext cx="9144000" cy="1655762"/>
          </a:xfrm>
        </p:spPr>
        <p:txBody>
          <a:bodyPr>
            <a:normAutofit/>
          </a:bodyPr>
          <a:lstStyle>
            <a:lvl1pPr marL="0" indent="0" algn="ctr">
              <a:lnSpc>
                <a:spcPct val="100000"/>
              </a:lnSpc>
              <a:spcBef>
                <a:spcPts val="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a:extLst>
              <a:ext uri="{FF2B5EF4-FFF2-40B4-BE49-F238E27FC236}">
                <a16:creationId xmlns:a16="http://schemas.microsoft.com/office/drawing/2014/main" id="{1E6D808F-B6E7-7848-8AC2-5C4D0D484F57}"/>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2777188" y="4910964"/>
            <a:ext cx="6637622" cy="1947036"/>
          </a:xfrm>
          <a:prstGeom prst="rect">
            <a:avLst/>
          </a:prstGeom>
        </p:spPr>
      </p:pic>
      <p:pic>
        <p:nvPicPr>
          <p:cNvPr id="15" name="Picture 14">
            <a:extLst>
              <a:ext uri="{FF2B5EF4-FFF2-40B4-BE49-F238E27FC236}">
                <a16:creationId xmlns:a16="http://schemas.microsoft.com/office/drawing/2014/main" id="{FCDAE0F2-0DE8-554B-9EC1-5399DCEA8941}"/>
              </a:ext>
            </a:extLst>
          </p:cNvPr>
          <p:cNvPicPr>
            <a:picLocks noChangeAspect="1"/>
          </p:cNvPicPr>
          <p:nvPr userDrawn="1"/>
        </p:nvPicPr>
        <p:blipFill>
          <a:blip r:embed="rId3"/>
          <a:srcRect/>
          <a:stretch/>
        </p:blipFill>
        <p:spPr>
          <a:xfrm>
            <a:off x="5250811" y="274869"/>
            <a:ext cx="1690377" cy="497502"/>
          </a:xfrm>
          <a:prstGeom prst="rect">
            <a:avLst/>
          </a:prstGeom>
        </p:spPr>
      </p:pic>
    </p:spTree>
    <p:extLst>
      <p:ext uri="{BB962C8B-B14F-4D97-AF65-F5344CB8AC3E}">
        <p14:creationId xmlns:p14="http://schemas.microsoft.com/office/powerpoint/2010/main" val="1963232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E0C0E-83E4-2140-801A-D0066E4660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338C72-8790-2D40-AAA7-2248637748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806C8C1-921D-1F40-A370-0740D4D30A43}"/>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343594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CE11F-D752-614E-B7BA-AF34FE3EED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4712A4-862E-5A44-AAD4-AC48B6C355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E47F6EE-B0E7-6847-B33E-E1F560782FF7}"/>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248904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391B6-7B3F-4140-BC62-F1829BABCE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EEFE5B-901C-854C-AE87-957D9F1B4E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59D70C8-6F9C-2449-BE95-A82EB83E956E}"/>
              </a:ext>
            </a:extLst>
          </p:cNvPr>
          <p:cNvSpPr>
            <a:spLocks noGrp="1"/>
          </p:cNvSpPr>
          <p:nvPr>
            <p:ph type="sldNum" sz="quarter" idx="12"/>
          </p:nvPr>
        </p:nvSpPr>
        <p:spPr/>
        <p:txBody>
          <a:bodyPr/>
          <a:lstStyle>
            <a:lvl1pPr>
              <a:defRPr>
                <a:solidFill>
                  <a:schemeClr val="bg1"/>
                </a:solidFill>
              </a:defRPr>
            </a:lvl1pPr>
          </a:lstStyle>
          <a:p>
            <a:fld id="{C5E437B0-DFCB-F64C-8C3A-8F12B793FE56}" type="slidenum">
              <a:rPr lang="en-US" smtClean="0"/>
              <a:pPr/>
              <a:t>‹#›</a:t>
            </a:fld>
            <a:endParaRPr lang="en-US"/>
          </a:p>
        </p:txBody>
      </p:sp>
    </p:spTree>
    <p:extLst>
      <p:ext uri="{BB962C8B-B14F-4D97-AF65-F5344CB8AC3E}">
        <p14:creationId xmlns:p14="http://schemas.microsoft.com/office/powerpoint/2010/main" val="377444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672D6-6F7E-A84F-A6FD-82F0F44FC9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92ED3B-31B3-D84F-BCB7-062AFE95F9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7DCF6B98-AC24-624A-8377-813EFFDC202D}"/>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221598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C3039-FEA7-0140-AE12-BC4FC036B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E3AE8-8DA1-A64D-A61D-E7413435C6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33A95B-721E-C245-A664-BB9C951FDA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84EC8E2B-4744-6D4A-8B6C-966ECB490ECE}"/>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135410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6636D-7D0A-244B-8790-E26FB1A31F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4E31CB-42AF-5E4F-A908-1B1A14954D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465614-1F4A-E34B-8D82-B8BF8C5A5F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FBB935-006F-634E-A822-3236B56B7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0D77F9-09B3-9444-9190-1E646824F3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3271131-401B-8A46-AB1D-DE8D8B365468}"/>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28939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FB95A-9AD1-BF4F-947A-3DFA3ECF5B79}"/>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9DFA7062-913A-A048-A373-5493C00BF410}"/>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166074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4915F14-799F-2842-A422-6D9F2157EF80}"/>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892678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E657-2BE4-6744-A91B-C980606F9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02006E-3B9F-A34C-AE8D-9D9DFC25A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DEC78D-026E-1E44-9B17-0D1D7D8B0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FD86B0EF-C975-694F-AD9C-5CC0C361AF54}"/>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160193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F2C9-CA8B-F54A-BC29-527D84801A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026655-61D5-C047-8EA0-8792C7D0B7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68462D-E948-F94A-AB76-34F244C5F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076E6ADB-BA56-F04A-86EE-C8CAB3BBD402}"/>
              </a:ext>
            </a:extLst>
          </p:cNvPr>
          <p:cNvSpPr>
            <a:spLocks noGrp="1"/>
          </p:cNvSpPr>
          <p:nvPr>
            <p:ph type="sldNum" sz="quarter" idx="12"/>
          </p:nvPr>
        </p:nvSpPr>
        <p:spPr/>
        <p:txBody>
          <a:bodyPr/>
          <a:lstStyle/>
          <a:p>
            <a:fld id="{C5E437B0-DFCB-F64C-8C3A-8F12B793FE56}" type="slidenum">
              <a:rPr lang="en-US" smtClean="0"/>
              <a:t>‹#›</a:t>
            </a:fld>
            <a:endParaRPr lang="en-US"/>
          </a:p>
        </p:txBody>
      </p:sp>
    </p:spTree>
    <p:extLst>
      <p:ext uri="{BB962C8B-B14F-4D97-AF65-F5344CB8AC3E}">
        <p14:creationId xmlns:p14="http://schemas.microsoft.com/office/powerpoint/2010/main" val="308208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9D24C8-5553-064A-8913-0DED86143F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1D38842-3506-5B40-8A64-EE3CEB8EF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D0E343F8-4038-5B4E-833A-376368539A84}"/>
              </a:ext>
            </a:extLst>
          </p:cNvPr>
          <p:cNvSpPr/>
          <p:nvPr userDrawn="1"/>
        </p:nvSpPr>
        <p:spPr>
          <a:xfrm>
            <a:off x="1" y="6055761"/>
            <a:ext cx="12192000" cy="8022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a:extLst>
              <a:ext uri="{FF2B5EF4-FFF2-40B4-BE49-F238E27FC236}">
                <a16:creationId xmlns:a16="http://schemas.microsoft.com/office/drawing/2014/main" id="{DA0961DF-7C80-7F4D-A0D4-B6BCAB879C19}"/>
              </a:ext>
            </a:extLst>
          </p:cNvPr>
          <p:cNvSpPr/>
          <p:nvPr userDrawn="1"/>
        </p:nvSpPr>
        <p:spPr>
          <a:xfrm>
            <a:off x="0" y="5989762"/>
            <a:ext cx="12192001" cy="659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0C11EF08-2B85-5B4A-AD02-94CD7E360337}"/>
              </a:ext>
            </a:extLst>
          </p:cNvPr>
          <p:cNvPicPr>
            <a:picLocks noChangeAspect="1"/>
          </p:cNvPicPr>
          <p:nvPr userDrawn="1"/>
        </p:nvPicPr>
        <p:blipFill>
          <a:blip r:embed="rId13"/>
          <a:srcRect/>
          <a:stretch/>
        </p:blipFill>
        <p:spPr>
          <a:xfrm>
            <a:off x="370840" y="6208130"/>
            <a:ext cx="1690377" cy="497502"/>
          </a:xfrm>
          <a:prstGeom prst="rect">
            <a:avLst/>
          </a:prstGeom>
        </p:spPr>
      </p:pic>
      <p:pic>
        <p:nvPicPr>
          <p:cNvPr id="14" name="Picture 13">
            <a:extLst>
              <a:ext uri="{FF2B5EF4-FFF2-40B4-BE49-F238E27FC236}">
                <a16:creationId xmlns:a16="http://schemas.microsoft.com/office/drawing/2014/main" id="{0FF90809-EAE0-F840-9332-C5A9F048B969}"/>
              </a:ext>
              <a:ext uri="{C183D7F6-B498-43B3-948B-1728B52AA6E4}">
                <adec:decorative xmlns:adec="http://schemas.microsoft.com/office/drawing/2017/decorative" val="1"/>
              </a:ext>
            </a:extLst>
          </p:cNvPr>
          <p:cNvPicPr>
            <a:picLocks noChangeAspect="1"/>
          </p:cNvPicPr>
          <p:nvPr userDrawn="1"/>
        </p:nvPicPr>
        <p:blipFill>
          <a:blip r:embed="rId14"/>
          <a:srcRect/>
          <a:stretch/>
        </p:blipFill>
        <p:spPr>
          <a:xfrm>
            <a:off x="8024685" y="5874020"/>
            <a:ext cx="3781118" cy="1109128"/>
          </a:xfrm>
          <a:prstGeom prst="rect">
            <a:avLst/>
          </a:prstGeom>
        </p:spPr>
      </p:pic>
      <p:sp>
        <p:nvSpPr>
          <p:cNvPr id="6" name="Slide Number Placeholder 5">
            <a:extLst>
              <a:ext uri="{FF2B5EF4-FFF2-40B4-BE49-F238E27FC236}">
                <a16:creationId xmlns:a16="http://schemas.microsoft.com/office/drawing/2014/main" id="{62A83416-C5A5-5C4D-914B-85BCD34E2F06}"/>
              </a:ext>
            </a:extLst>
          </p:cNvPr>
          <p:cNvSpPr>
            <a:spLocks noGrp="1"/>
          </p:cNvSpPr>
          <p:nvPr>
            <p:ph type="sldNum" sz="quarter" idx="4"/>
          </p:nvPr>
        </p:nvSpPr>
        <p:spPr>
          <a:xfrm>
            <a:off x="4724400" y="6260507"/>
            <a:ext cx="2743200" cy="365125"/>
          </a:xfrm>
          <a:prstGeom prst="rect">
            <a:avLst/>
          </a:prstGeom>
        </p:spPr>
        <p:txBody>
          <a:bodyPr vert="horz" lIns="91440" tIns="45720" rIns="91440" bIns="45720" rtlCol="0" anchor="ctr"/>
          <a:lstStyle>
            <a:lvl1pPr algn="ctr">
              <a:defRPr sz="1200" b="1">
                <a:solidFill>
                  <a:schemeClr val="bg1"/>
                </a:solidFill>
                <a:latin typeface="Arial" panose="020B0604020202020204" pitchFamily="34" charset="0"/>
                <a:cs typeface="Arial" panose="020B0604020202020204" pitchFamily="34" charset="0"/>
              </a:defRPr>
            </a:lvl1pPr>
          </a:lstStyle>
          <a:p>
            <a:fld id="{C5E437B0-DFCB-F64C-8C3A-8F12B793FE56}" type="slidenum">
              <a:rPr lang="en-US" smtClean="0"/>
              <a:pPr/>
              <a:t>‹#›</a:t>
            </a:fld>
            <a:endParaRPr lang="en-US"/>
          </a:p>
        </p:txBody>
      </p:sp>
    </p:spTree>
    <p:extLst>
      <p:ext uri="{BB962C8B-B14F-4D97-AF65-F5344CB8AC3E}">
        <p14:creationId xmlns:p14="http://schemas.microsoft.com/office/powerpoint/2010/main" val="375343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HSC-Effort-Reporting@salud.unm.edu" TargetMode="External"/><Relationship Id="rId2" Type="http://schemas.openxmlformats.org/officeDocument/2006/relationships/hyperlink" Target="mailto:maineffortrptng@unm.edu"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mailto:HSC-Effort-Reporting@salud.unm.edu" TargetMode="External"/><Relationship Id="rId2" Type="http://schemas.openxmlformats.org/officeDocument/2006/relationships/hyperlink" Target="mailto:maineffortrptng@unm.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cgacct.unm.edu/effort-certification.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y.unm.edu/hom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000C-0033-7E4A-9D61-6EEF7234FA31}"/>
              </a:ext>
            </a:extLst>
          </p:cNvPr>
          <p:cNvSpPr>
            <a:spLocks noGrp="1"/>
          </p:cNvSpPr>
          <p:nvPr>
            <p:ph type="ctrTitle"/>
          </p:nvPr>
        </p:nvSpPr>
        <p:spPr>
          <a:xfrm>
            <a:off x="0" y="809625"/>
            <a:ext cx="12192000" cy="2552700"/>
          </a:xfrm>
        </p:spPr>
        <p:txBody>
          <a:bodyPr>
            <a:normAutofit fontScale="90000"/>
          </a:bodyPr>
          <a:lstStyle/>
          <a:p>
            <a:r>
              <a:rPr lang="en-US" dirty="0"/>
              <a:t>Certifications are Worth the Effort! </a:t>
            </a:r>
            <a:br>
              <a:rPr lang="en-US" dirty="0"/>
            </a:br>
            <a:br>
              <a:rPr lang="en-US" dirty="0"/>
            </a:br>
            <a:r>
              <a:rPr lang="en-US" sz="3600" dirty="0"/>
              <a:t>Overview of Banner 9 Effort Certification System and Escalation Process for Delinquent Reports </a:t>
            </a:r>
            <a:endParaRPr lang="en-US" sz="4900" dirty="0"/>
          </a:p>
        </p:txBody>
      </p:sp>
      <p:sp>
        <p:nvSpPr>
          <p:cNvPr id="3" name="Subtitle 2">
            <a:extLst>
              <a:ext uri="{FF2B5EF4-FFF2-40B4-BE49-F238E27FC236}">
                <a16:creationId xmlns:a16="http://schemas.microsoft.com/office/drawing/2014/main" id="{6A9FBF31-2484-AD40-A90C-FE4A9FEBD0AF}"/>
              </a:ext>
            </a:extLst>
          </p:cNvPr>
          <p:cNvSpPr>
            <a:spLocks noGrp="1"/>
          </p:cNvSpPr>
          <p:nvPr>
            <p:ph type="subTitle" idx="1"/>
          </p:nvPr>
        </p:nvSpPr>
        <p:spPr/>
        <p:txBody>
          <a:bodyPr/>
          <a:lstStyle/>
          <a:p>
            <a:r>
              <a:rPr lang="en-US" dirty="0"/>
              <a:t>Jeremy Hamlin, Jason Galloway, Jessica Armijo</a:t>
            </a:r>
          </a:p>
          <a:p>
            <a:r>
              <a:rPr lang="en-US" dirty="0"/>
              <a:t>Contract &amp; Grant Accounting Main/HSC</a:t>
            </a:r>
          </a:p>
          <a:p>
            <a:r>
              <a:rPr lang="en-US" dirty="0"/>
              <a:t>Wednesday, September 29, 2021 (10:15 – 11:00am)</a:t>
            </a:r>
          </a:p>
        </p:txBody>
      </p:sp>
    </p:spTree>
    <p:extLst>
      <p:ext uri="{BB962C8B-B14F-4D97-AF65-F5344CB8AC3E}">
        <p14:creationId xmlns:p14="http://schemas.microsoft.com/office/powerpoint/2010/main" val="2435948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How to Certify Your Own Effort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825625"/>
            <a:ext cx="10515600" cy="4351338"/>
          </a:xfrm>
        </p:spPr>
        <p:txBody>
          <a:bodyPr/>
          <a:lstStyle/>
          <a:p>
            <a:pPr marL="0" indent="0">
              <a:buNone/>
            </a:pPr>
            <a:r>
              <a:rPr lang="en-US" sz="1800" dirty="0"/>
              <a:t>System will default to the ‘Certify My Effort’ tab where PI information will be displayed. This is where you will certify your own effort. Double click on your effort to open it.</a:t>
            </a:r>
          </a:p>
          <a:p>
            <a:pPr marL="0" indent="0">
              <a:buNone/>
            </a:pPr>
            <a:endParaRPr lang="en-US" sz="1800" dirty="0"/>
          </a:p>
          <a:p>
            <a:pPr marL="0" indent="0">
              <a:buNone/>
            </a:pPr>
            <a:r>
              <a:rPr lang="en-US" sz="1800" dirty="0"/>
              <a:t>To view all other employee Effort Reports requiring certification, click on the Review or Certify Reports tab and complete the steps below before accessing the list effort reports requiring certification.</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10</a:t>
            </a:fld>
            <a:endParaRPr lang="en-US"/>
          </a:p>
        </p:txBody>
      </p:sp>
      <p:pic>
        <p:nvPicPr>
          <p:cNvPr id="6" name="Picture 5">
            <a:extLst>
              <a:ext uri="{FF2B5EF4-FFF2-40B4-BE49-F238E27FC236}">
                <a16:creationId xmlns:a16="http://schemas.microsoft.com/office/drawing/2014/main" id="{AA372353-BF40-4BAE-BEB9-719078AEC937}"/>
              </a:ext>
            </a:extLst>
          </p:cNvPr>
          <p:cNvPicPr>
            <a:picLocks noChangeAspect="1"/>
          </p:cNvPicPr>
          <p:nvPr/>
        </p:nvPicPr>
        <p:blipFill rotWithShape="1">
          <a:blip r:embed="rId2"/>
          <a:srcRect t="33933"/>
          <a:stretch/>
        </p:blipFill>
        <p:spPr>
          <a:xfrm>
            <a:off x="838200" y="3710191"/>
            <a:ext cx="10414000" cy="1810229"/>
          </a:xfrm>
          <a:prstGeom prst="rect">
            <a:avLst/>
          </a:prstGeom>
        </p:spPr>
      </p:pic>
      <p:pic>
        <p:nvPicPr>
          <p:cNvPr id="8" name="Picture 7">
            <a:extLst>
              <a:ext uri="{FF2B5EF4-FFF2-40B4-BE49-F238E27FC236}">
                <a16:creationId xmlns:a16="http://schemas.microsoft.com/office/drawing/2014/main" id="{7911FC7C-5F8E-4EDF-940B-33372FB4FB81}"/>
              </a:ext>
            </a:extLst>
          </p:cNvPr>
          <p:cNvPicPr>
            <a:picLocks noChangeAspect="1"/>
          </p:cNvPicPr>
          <p:nvPr/>
        </p:nvPicPr>
        <p:blipFill rotWithShape="1">
          <a:blip r:embed="rId3"/>
          <a:srcRect t="36720" b="38638"/>
          <a:stretch/>
        </p:blipFill>
        <p:spPr>
          <a:xfrm>
            <a:off x="838200" y="5019199"/>
            <a:ext cx="10414000" cy="825500"/>
          </a:xfrm>
          <a:prstGeom prst="rect">
            <a:avLst/>
          </a:prstGeom>
        </p:spPr>
      </p:pic>
      <p:cxnSp>
        <p:nvCxnSpPr>
          <p:cNvPr id="7" name="Straight Arrow Connector 6">
            <a:extLst>
              <a:ext uri="{FF2B5EF4-FFF2-40B4-BE49-F238E27FC236}">
                <a16:creationId xmlns:a16="http://schemas.microsoft.com/office/drawing/2014/main" id="{63248A8A-5508-4AE1-9277-C95675DED13A}"/>
              </a:ext>
            </a:extLst>
          </p:cNvPr>
          <p:cNvCxnSpPr>
            <a:cxnSpLocks/>
          </p:cNvCxnSpPr>
          <p:nvPr/>
        </p:nvCxnSpPr>
        <p:spPr>
          <a:xfrm flipH="1" flipV="1">
            <a:off x="2313995" y="5650181"/>
            <a:ext cx="914400" cy="379036"/>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3E397F1-8D29-422D-870D-6CE011171B8A}"/>
              </a:ext>
            </a:extLst>
          </p:cNvPr>
          <p:cNvCxnSpPr>
            <a:cxnSpLocks/>
          </p:cNvCxnSpPr>
          <p:nvPr/>
        </p:nvCxnSpPr>
        <p:spPr>
          <a:xfrm flipH="1">
            <a:off x="2009195" y="4270483"/>
            <a:ext cx="914400" cy="416452"/>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6333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a:xfrm>
            <a:off x="0" y="0"/>
            <a:ext cx="12192000" cy="6032499"/>
          </a:xfrm>
          <a:solidFill>
            <a:schemeClr val="bg1">
              <a:lumMod val="75000"/>
            </a:schemeClr>
          </a:solidFill>
        </p:spPr>
        <p:txBody>
          <a:bodyPr>
            <a:normAutofit/>
          </a:bodyPr>
          <a:lstStyle/>
          <a:p>
            <a:r>
              <a:rPr lang="en-US" sz="4400" dirty="0"/>
              <a:t>      Certifying Effort for all other employees on</a:t>
            </a:r>
            <a:br>
              <a:rPr lang="en-US" sz="4400" dirty="0"/>
            </a:br>
            <a:r>
              <a:rPr lang="en-US" sz="4400" dirty="0"/>
              <a:t>      an award (5R Salaried employees only).</a:t>
            </a:r>
            <a:br>
              <a:rPr lang="en-US" sz="4400" dirty="0"/>
            </a:br>
            <a:br>
              <a:rPr lang="en-US" sz="4400" dirty="0"/>
            </a:br>
            <a:br>
              <a:rPr lang="en-US" sz="4400" dirty="0"/>
            </a:br>
            <a:br>
              <a:rPr lang="en-US" sz="4400" dirty="0"/>
            </a:br>
            <a:endParaRPr lang="en-US" sz="4400" dirty="0"/>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11</a:t>
            </a:fld>
            <a:endParaRPr lang="en-US"/>
          </a:p>
        </p:txBody>
      </p:sp>
    </p:spTree>
    <p:extLst>
      <p:ext uri="{BB962C8B-B14F-4D97-AF65-F5344CB8AC3E}">
        <p14:creationId xmlns:p14="http://schemas.microsoft.com/office/powerpoint/2010/main" val="81617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1 – Select Review or Certify Report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To view all the employee Effort Reports that need to be certified select ‘Review Or Certify Reports’ tab at the top of the page. </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12</a:t>
            </a:fld>
            <a:endParaRPr lang="en-US"/>
          </a:p>
        </p:txBody>
      </p:sp>
      <p:pic>
        <p:nvPicPr>
          <p:cNvPr id="6" name="Picture 5">
            <a:extLst>
              <a:ext uri="{FF2B5EF4-FFF2-40B4-BE49-F238E27FC236}">
                <a16:creationId xmlns:a16="http://schemas.microsoft.com/office/drawing/2014/main" id="{C047347E-2F92-43DE-8710-68E3583831EA}"/>
              </a:ext>
            </a:extLst>
          </p:cNvPr>
          <p:cNvPicPr>
            <a:picLocks noChangeAspect="1"/>
          </p:cNvPicPr>
          <p:nvPr/>
        </p:nvPicPr>
        <p:blipFill>
          <a:blip r:embed="rId2"/>
          <a:stretch>
            <a:fillRect/>
          </a:stretch>
        </p:blipFill>
        <p:spPr>
          <a:xfrm>
            <a:off x="1034903" y="2769770"/>
            <a:ext cx="9874397" cy="2526130"/>
          </a:xfrm>
          <a:prstGeom prst="rect">
            <a:avLst/>
          </a:prstGeom>
        </p:spPr>
      </p:pic>
      <p:cxnSp>
        <p:nvCxnSpPr>
          <p:cNvPr id="7" name="Straight Arrow Connector 6">
            <a:extLst>
              <a:ext uri="{FF2B5EF4-FFF2-40B4-BE49-F238E27FC236}">
                <a16:creationId xmlns:a16="http://schemas.microsoft.com/office/drawing/2014/main" id="{CA2DA91E-0281-45C0-A77E-57C11243A950}"/>
              </a:ext>
            </a:extLst>
          </p:cNvPr>
          <p:cNvCxnSpPr>
            <a:cxnSpLocks/>
          </p:cNvCxnSpPr>
          <p:nvPr/>
        </p:nvCxnSpPr>
        <p:spPr>
          <a:xfrm flipH="1" flipV="1">
            <a:off x="4064000" y="4769118"/>
            <a:ext cx="914400" cy="379036"/>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102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2 – Click Advance Search</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13</a:t>
            </a:fld>
            <a:endParaRPr lang="en-US"/>
          </a:p>
        </p:txBody>
      </p:sp>
      <p:pic>
        <p:nvPicPr>
          <p:cNvPr id="6" name="Content Placeholder 8">
            <a:extLst>
              <a:ext uri="{FF2B5EF4-FFF2-40B4-BE49-F238E27FC236}">
                <a16:creationId xmlns:a16="http://schemas.microsoft.com/office/drawing/2014/main" id="{8D99D53B-CA0B-4FDD-9997-DF4DB2E07862}"/>
              </a:ext>
            </a:extLst>
          </p:cNvPr>
          <p:cNvPicPr>
            <a:picLocks noGrp="1" noChangeAspect="1"/>
          </p:cNvPicPr>
          <p:nvPr>
            <p:ph idx="1"/>
          </p:nvPr>
        </p:nvPicPr>
        <p:blipFill>
          <a:blip r:embed="rId2"/>
          <a:stretch>
            <a:fillRect/>
          </a:stretch>
        </p:blipFill>
        <p:spPr>
          <a:xfrm>
            <a:off x="838200" y="1610830"/>
            <a:ext cx="10515600" cy="3107703"/>
          </a:xfrm>
          <a:prstGeom prst="rect">
            <a:avLst/>
          </a:prstGeom>
        </p:spPr>
      </p:pic>
      <p:cxnSp>
        <p:nvCxnSpPr>
          <p:cNvPr id="7" name="Straight Arrow Connector 6">
            <a:extLst>
              <a:ext uri="{FF2B5EF4-FFF2-40B4-BE49-F238E27FC236}">
                <a16:creationId xmlns:a16="http://schemas.microsoft.com/office/drawing/2014/main" id="{D820E92E-72CD-47BF-B5D7-CC9B7CAD4E44}"/>
              </a:ext>
            </a:extLst>
          </p:cNvPr>
          <p:cNvCxnSpPr>
            <a:cxnSpLocks/>
          </p:cNvCxnSpPr>
          <p:nvPr/>
        </p:nvCxnSpPr>
        <p:spPr>
          <a:xfrm flipV="1">
            <a:off x="8788400" y="3419997"/>
            <a:ext cx="1314450" cy="106689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6C364B7-D256-4B7F-A938-8BF06344D318}"/>
              </a:ext>
            </a:extLst>
          </p:cNvPr>
          <p:cNvSpPr txBox="1"/>
          <p:nvPr/>
        </p:nvSpPr>
        <p:spPr>
          <a:xfrm>
            <a:off x="5626100" y="4171320"/>
            <a:ext cx="3251200" cy="1631216"/>
          </a:xfrm>
          <a:prstGeom prst="rect">
            <a:avLst/>
          </a:prstGeom>
          <a:solidFill>
            <a:srgbClr val="FF0000"/>
          </a:solidFill>
          <a:ln w="19050">
            <a:solidFill>
              <a:schemeClr val="bg1">
                <a:lumMod val="50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000" dirty="0">
                <a:latin typeface="+mj-lt"/>
              </a:rPr>
              <a:t>Advanced Search should come up automatically but if it does not click Advance Search to view search options.</a:t>
            </a:r>
          </a:p>
        </p:txBody>
      </p:sp>
    </p:spTree>
    <p:extLst>
      <p:ext uri="{BB962C8B-B14F-4D97-AF65-F5344CB8AC3E}">
        <p14:creationId xmlns:p14="http://schemas.microsoft.com/office/powerpoint/2010/main" val="879405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3 – Select Chart of Account Code</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14</a:t>
            </a:fld>
            <a:endParaRPr lang="en-US"/>
          </a:p>
        </p:txBody>
      </p:sp>
      <p:pic>
        <p:nvPicPr>
          <p:cNvPr id="6" name="Picture 5">
            <a:extLst>
              <a:ext uri="{FF2B5EF4-FFF2-40B4-BE49-F238E27FC236}">
                <a16:creationId xmlns:a16="http://schemas.microsoft.com/office/drawing/2014/main" id="{F632C01F-7CBC-4F38-96EE-1C33AEFBF241}"/>
              </a:ext>
            </a:extLst>
          </p:cNvPr>
          <p:cNvPicPr>
            <a:picLocks noChangeAspect="1"/>
          </p:cNvPicPr>
          <p:nvPr/>
        </p:nvPicPr>
        <p:blipFill rotWithShape="1">
          <a:blip r:embed="rId2"/>
          <a:srcRect t="2197"/>
          <a:stretch/>
        </p:blipFill>
        <p:spPr>
          <a:xfrm>
            <a:off x="1478576" y="1825625"/>
            <a:ext cx="8706824" cy="3999928"/>
          </a:xfrm>
          <a:prstGeom prst="rect">
            <a:avLst/>
          </a:prstGeom>
        </p:spPr>
      </p:pic>
      <p:cxnSp>
        <p:nvCxnSpPr>
          <p:cNvPr id="7" name="Straight Arrow Connector 6">
            <a:extLst>
              <a:ext uri="{FF2B5EF4-FFF2-40B4-BE49-F238E27FC236}">
                <a16:creationId xmlns:a16="http://schemas.microsoft.com/office/drawing/2014/main" id="{715D0C17-CF77-4DAF-98CB-9FCA9B1DCED8}"/>
              </a:ext>
            </a:extLst>
          </p:cNvPr>
          <p:cNvCxnSpPr>
            <a:cxnSpLocks/>
          </p:cNvCxnSpPr>
          <p:nvPr/>
        </p:nvCxnSpPr>
        <p:spPr>
          <a:xfrm flipV="1">
            <a:off x="6781800" y="3629819"/>
            <a:ext cx="685800" cy="74295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2D0E93-835B-4FF7-959C-13926053F26F}"/>
              </a:ext>
            </a:extLst>
          </p:cNvPr>
          <p:cNvSpPr txBox="1"/>
          <p:nvPr/>
        </p:nvSpPr>
        <p:spPr>
          <a:xfrm>
            <a:off x="3943350" y="4240750"/>
            <a:ext cx="2838450" cy="1323439"/>
          </a:xfrm>
          <a:prstGeom prst="rect">
            <a:avLst/>
          </a:prstGeom>
          <a:solidFill>
            <a:srgbClr val="FF0000"/>
          </a:solidFill>
          <a:ln w="19050">
            <a:solidFill>
              <a:schemeClr val="bg1">
                <a:lumMod val="50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000" dirty="0">
                <a:latin typeface="+mj-lt"/>
              </a:rPr>
              <a:t>Select the drop down for the Chart of Account Code and click U, University of New Mexico</a:t>
            </a:r>
          </a:p>
        </p:txBody>
      </p:sp>
    </p:spTree>
    <p:extLst>
      <p:ext uri="{BB962C8B-B14F-4D97-AF65-F5344CB8AC3E}">
        <p14:creationId xmlns:p14="http://schemas.microsoft.com/office/powerpoint/2010/main" val="1745948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4 – Select Effort Period Code</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584200" y="1562100"/>
            <a:ext cx="11023600" cy="4614863"/>
          </a:xfrm>
        </p:spPr>
        <p:txBody>
          <a:bodyPr/>
          <a:lstStyle/>
          <a:p>
            <a:pPr marL="0" indent="0">
              <a:buNone/>
            </a:pPr>
            <a:r>
              <a:rPr lang="en-US" sz="2400" b="1" dirty="0"/>
              <a:t>Important Note: The current effort period will be at the </a:t>
            </a:r>
            <a:r>
              <a:rPr lang="en-US" sz="2400" b="1" i="1" u="sng" dirty="0"/>
              <a:t>bottom</a:t>
            </a:r>
            <a:r>
              <a:rPr lang="en-US" sz="2400" b="1" dirty="0"/>
              <a:t> of the list</a:t>
            </a:r>
            <a:r>
              <a:rPr lang="en-US" b="1" dirty="0"/>
              <a:t>.  </a:t>
            </a:r>
          </a:p>
          <a:p>
            <a:pPr marL="0" indent="0">
              <a:buNone/>
            </a:pPr>
            <a:r>
              <a:rPr lang="en-US" sz="2000" dirty="0"/>
              <a:t>Select the effort period, and then click ‘Go’ on the bottom right of the screen to display all the effort reports that need to be certified.</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15</a:t>
            </a:fld>
            <a:endParaRPr lang="en-US"/>
          </a:p>
        </p:txBody>
      </p:sp>
      <p:pic>
        <p:nvPicPr>
          <p:cNvPr id="6" name="Picture 5">
            <a:extLst>
              <a:ext uri="{FF2B5EF4-FFF2-40B4-BE49-F238E27FC236}">
                <a16:creationId xmlns:a16="http://schemas.microsoft.com/office/drawing/2014/main" id="{B6F54358-E0E1-4D6E-8448-33D3D3C095C3}"/>
              </a:ext>
            </a:extLst>
          </p:cNvPr>
          <p:cNvPicPr>
            <a:picLocks noChangeAspect="1"/>
          </p:cNvPicPr>
          <p:nvPr/>
        </p:nvPicPr>
        <p:blipFill>
          <a:blip r:embed="rId2"/>
          <a:stretch>
            <a:fillRect/>
          </a:stretch>
        </p:blipFill>
        <p:spPr>
          <a:xfrm>
            <a:off x="1758950" y="2678314"/>
            <a:ext cx="7609200" cy="3328785"/>
          </a:xfrm>
          <a:prstGeom prst="rect">
            <a:avLst/>
          </a:prstGeom>
        </p:spPr>
      </p:pic>
      <p:cxnSp>
        <p:nvCxnSpPr>
          <p:cNvPr id="7" name="Straight Arrow Connector 6">
            <a:extLst>
              <a:ext uri="{FF2B5EF4-FFF2-40B4-BE49-F238E27FC236}">
                <a16:creationId xmlns:a16="http://schemas.microsoft.com/office/drawing/2014/main" id="{4991C722-E82B-480D-B757-7C6DE4FBEF8B}"/>
              </a:ext>
            </a:extLst>
          </p:cNvPr>
          <p:cNvCxnSpPr>
            <a:cxnSpLocks/>
          </p:cNvCxnSpPr>
          <p:nvPr/>
        </p:nvCxnSpPr>
        <p:spPr>
          <a:xfrm flipH="1">
            <a:off x="3686175" y="5403026"/>
            <a:ext cx="742950" cy="543806"/>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E885DFE-A551-4AA7-B2D5-13FA5933F2AD}"/>
              </a:ext>
            </a:extLst>
          </p:cNvPr>
          <p:cNvSpPr txBox="1"/>
          <p:nvPr/>
        </p:nvSpPr>
        <p:spPr>
          <a:xfrm>
            <a:off x="4429124" y="4458233"/>
            <a:ext cx="2822575" cy="1323439"/>
          </a:xfrm>
          <a:prstGeom prst="rect">
            <a:avLst/>
          </a:prstGeom>
          <a:solidFill>
            <a:srgbClr val="FF0000"/>
          </a:solidFill>
          <a:ln w="19050">
            <a:solidFill>
              <a:schemeClr val="bg1">
                <a:lumMod val="50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000" dirty="0">
                <a:latin typeface="+mj-lt"/>
              </a:rPr>
              <a:t>Select the drop down for the Effort Period Code and click 202001, January 1 – June 30 2020</a:t>
            </a:r>
          </a:p>
        </p:txBody>
      </p:sp>
    </p:spTree>
    <p:extLst>
      <p:ext uri="{BB962C8B-B14F-4D97-AF65-F5344CB8AC3E}">
        <p14:creationId xmlns:p14="http://schemas.microsoft.com/office/powerpoint/2010/main" val="385912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5 – Search for Reports to Review</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sz="2000" dirty="0"/>
              <a:t>	  NOTE: If you know the Banner ID you can just search by that as well</a:t>
            </a:r>
          </a:p>
          <a:p>
            <a:pPr marL="0" indent="0">
              <a:buNone/>
            </a:pPr>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16</a:t>
            </a:fld>
            <a:endParaRPr lang="en-US"/>
          </a:p>
        </p:txBody>
      </p:sp>
      <p:pic>
        <p:nvPicPr>
          <p:cNvPr id="13" name="Picture 12">
            <a:extLst>
              <a:ext uri="{FF2B5EF4-FFF2-40B4-BE49-F238E27FC236}">
                <a16:creationId xmlns:a16="http://schemas.microsoft.com/office/drawing/2014/main" id="{BF4F8762-1E67-4755-87FD-BE01B3F3DC39}"/>
              </a:ext>
            </a:extLst>
          </p:cNvPr>
          <p:cNvPicPr>
            <a:picLocks noChangeAspect="1"/>
          </p:cNvPicPr>
          <p:nvPr/>
        </p:nvPicPr>
        <p:blipFill rotWithShape="1">
          <a:blip r:embed="rId2"/>
          <a:srcRect t="2401"/>
          <a:stretch/>
        </p:blipFill>
        <p:spPr>
          <a:xfrm>
            <a:off x="1384300" y="1500633"/>
            <a:ext cx="8915400" cy="3853463"/>
          </a:xfrm>
          <a:prstGeom prst="rect">
            <a:avLst/>
          </a:prstGeom>
        </p:spPr>
      </p:pic>
      <p:cxnSp>
        <p:nvCxnSpPr>
          <p:cNvPr id="14" name="Straight Arrow Connector 13">
            <a:extLst>
              <a:ext uri="{FF2B5EF4-FFF2-40B4-BE49-F238E27FC236}">
                <a16:creationId xmlns:a16="http://schemas.microsoft.com/office/drawing/2014/main" id="{507AFF7D-A8AE-4669-9E21-9DD3248715E0}"/>
              </a:ext>
            </a:extLst>
          </p:cNvPr>
          <p:cNvCxnSpPr>
            <a:cxnSpLocks/>
          </p:cNvCxnSpPr>
          <p:nvPr/>
        </p:nvCxnSpPr>
        <p:spPr>
          <a:xfrm flipH="1" flipV="1">
            <a:off x="3985322" y="2762469"/>
            <a:ext cx="1234378" cy="1082764"/>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E0AB5D8-B202-4783-AFE5-39CFD504B116}"/>
              </a:ext>
            </a:extLst>
          </p:cNvPr>
          <p:cNvSpPr txBox="1"/>
          <p:nvPr/>
        </p:nvSpPr>
        <p:spPr>
          <a:xfrm>
            <a:off x="4821124" y="3845233"/>
            <a:ext cx="2544876" cy="1015663"/>
          </a:xfrm>
          <a:prstGeom prst="rect">
            <a:avLst/>
          </a:prstGeom>
          <a:solidFill>
            <a:srgbClr val="FF0000"/>
          </a:solidFill>
          <a:ln w="19050">
            <a:solidFill>
              <a:schemeClr val="bg1">
                <a:lumMod val="50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000" dirty="0">
                <a:latin typeface="+mj-lt"/>
              </a:rPr>
              <a:t>Enter the Employee Banner ID in the ID box then click Go</a:t>
            </a:r>
          </a:p>
        </p:txBody>
      </p:sp>
      <p:sp>
        <p:nvSpPr>
          <p:cNvPr id="16" name="Oval 15">
            <a:extLst>
              <a:ext uri="{FF2B5EF4-FFF2-40B4-BE49-F238E27FC236}">
                <a16:creationId xmlns:a16="http://schemas.microsoft.com/office/drawing/2014/main" id="{CA83222D-5B61-4699-9764-4BBDFD97D5B9}"/>
              </a:ext>
            </a:extLst>
          </p:cNvPr>
          <p:cNvSpPr/>
          <p:nvPr/>
        </p:nvSpPr>
        <p:spPr>
          <a:xfrm>
            <a:off x="9740900" y="4813791"/>
            <a:ext cx="329912" cy="3640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935784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Step 6 – Select from Employee List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690688"/>
            <a:ext cx="10515600" cy="4486275"/>
          </a:xfrm>
        </p:spPr>
        <p:txBody>
          <a:bodyPr/>
          <a:lstStyle/>
          <a:p>
            <a:r>
              <a:rPr lang="en-US" sz="2400" dirty="0"/>
              <a:t>Double click on the record to view effort report actions</a:t>
            </a:r>
          </a:p>
          <a:p>
            <a:r>
              <a:rPr lang="en-US" sz="2400" dirty="0"/>
              <a:t>Note: Status and State of each employee</a:t>
            </a:r>
          </a:p>
          <a:p>
            <a:pPr marL="0" indent="0">
              <a:buNone/>
            </a:pPr>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17</a:t>
            </a:fld>
            <a:endParaRPr lang="en-US"/>
          </a:p>
        </p:txBody>
      </p:sp>
      <p:pic>
        <p:nvPicPr>
          <p:cNvPr id="6" name="Picture 5">
            <a:extLst>
              <a:ext uri="{FF2B5EF4-FFF2-40B4-BE49-F238E27FC236}">
                <a16:creationId xmlns:a16="http://schemas.microsoft.com/office/drawing/2014/main" id="{9D136210-5197-45D3-AB76-4B68684D633C}"/>
              </a:ext>
            </a:extLst>
          </p:cNvPr>
          <p:cNvPicPr>
            <a:picLocks noChangeAspect="1"/>
          </p:cNvPicPr>
          <p:nvPr/>
        </p:nvPicPr>
        <p:blipFill>
          <a:blip r:embed="rId2"/>
          <a:stretch>
            <a:fillRect/>
          </a:stretch>
        </p:blipFill>
        <p:spPr>
          <a:xfrm>
            <a:off x="1400275" y="2476500"/>
            <a:ext cx="8937241" cy="3514761"/>
          </a:xfrm>
          <a:prstGeom prst="rect">
            <a:avLst/>
          </a:prstGeom>
        </p:spPr>
      </p:pic>
    </p:spTree>
    <p:extLst>
      <p:ext uri="{BB962C8B-B14F-4D97-AF65-F5344CB8AC3E}">
        <p14:creationId xmlns:p14="http://schemas.microsoft.com/office/powerpoint/2010/main" val="1937698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Employee Effort Report	</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524000"/>
            <a:ext cx="10515600" cy="4652963"/>
          </a:xfrm>
        </p:spPr>
        <p:txBody>
          <a:bodyPr>
            <a:normAutofit/>
          </a:bodyPr>
          <a:lstStyle/>
          <a:p>
            <a:r>
              <a:rPr lang="en-US" sz="2000" dirty="0"/>
              <a:t>Salary distribution is displayed as a percentage; a pie chart also displays the salary distribution</a:t>
            </a:r>
          </a:p>
          <a:p>
            <a:r>
              <a:rPr lang="en-US" sz="2000" dirty="0"/>
              <a:t>Tolerance of +/- 5% is acceptable from original award vs. effort worked –</a:t>
            </a:r>
            <a:r>
              <a:rPr lang="en-US" sz="1600" dirty="0"/>
              <a:t> If there is a discrepancy email </a:t>
            </a:r>
            <a:r>
              <a:rPr lang="en-US" sz="1800" dirty="0">
                <a:hlinkClick r:id="rId2"/>
              </a:rPr>
              <a:t>maineffortrptng@unm.edu</a:t>
            </a:r>
            <a:r>
              <a:rPr lang="en-US" sz="1800" dirty="0"/>
              <a:t> or </a:t>
            </a:r>
            <a:r>
              <a:rPr lang="en-US" sz="1800" dirty="0">
                <a:hlinkClick r:id="rId3"/>
              </a:rPr>
              <a:t>HSC-Effort-Reporting@salud.unm.edu</a:t>
            </a:r>
            <a:r>
              <a:rPr lang="en-US" sz="1800" dirty="0"/>
              <a:t> </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18</a:t>
            </a:fld>
            <a:endParaRPr lang="en-US"/>
          </a:p>
        </p:txBody>
      </p:sp>
      <p:pic>
        <p:nvPicPr>
          <p:cNvPr id="4" name="Picture 3">
            <a:extLst>
              <a:ext uri="{FF2B5EF4-FFF2-40B4-BE49-F238E27FC236}">
                <a16:creationId xmlns:a16="http://schemas.microsoft.com/office/drawing/2014/main" id="{114B36DD-C6DC-45C2-975B-8450C74ABC95}"/>
              </a:ext>
            </a:extLst>
          </p:cNvPr>
          <p:cNvPicPr>
            <a:picLocks noChangeAspect="1"/>
          </p:cNvPicPr>
          <p:nvPr/>
        </p:nvPicPr>
        <p:blipFill>
          <a:blip r:embed="rId4"/>
          <a:stretch>
            <a:fillRect/>
          </a:stretch>
        </p:blipFill>
        <p:spPr>
          <a:xfrm>
            <a:off x="1892300" y="2832311"/>
            <a:ext cx="7708899" cy="3147108"/>
          </a:xfrm>
          <a:prstGeom prst="rect">
            <a:avLst/>
          </a:prstGeom>
        </p:spPr>
      </p:pic>
    </p:spTree>
    <p:extLst>
      <p:ext uri="{BB962C8B-B14F-4D97-AF65-F5344CB8AC3E}">
        <p14:creationId xmlns:p14="http://schemas.microsoft.com/office/powerpoint/2010/main" val="485409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Pay Period Summary</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562100"/>
            <a:ext cx="10515600" cy="4614863"/>
          </a:xfrm>
        </p:spPr>
        <p:txBody>
          <a:bodyPr>
            <a:normAutofit/>
          </a:bodyPr>
          <a:lstStyle/>
          <a:p>
            <a:r>
              <a:rPr lang="en-US" sz="2000" dirty="0"/>
              <a:t>Click on Pay Period Summary to view effort by pay period</a:t>
            </a:r>
          </a:p>
          <a:p>
            <a:r>
              <a:rPr lang="en-US" sz="2000" dirty="0"/>
              <a:t>If grant is not active over entire 6-month effort certification period, this is where you can view detail by month to ensure percentages are accurate</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19</a:t>
            </a:fld>
            <a:endParaRPr lang="en-US"/>
          </a:p>
        </p:txBody>
      </p:sp>
      <p:pic>
        <p:nvPicPr>
          <p:cNvPr id="4" name="Picture 3">
            <a:extLst>
              <a:ext uri="{FF2B5EF4-FFF2-40B4-BE49-F238E27FC236}">
                <a16:creationId xmlns:a16="http://schemas.microsoft.com/office/drawing/2014/main" id="{A7899A8D-39A5-4A59-B9ED-4AF4676BAA94}"/>
              </a:ext>
            </a:extLst>
          </p:cNvPr>
          <p:cNvPicPr>
            <a:picLocks noChangeAspect="1"/>
          </p:cNvPicPr>
          <p:nvPr/>
        </p:nvPicPr>
        <p:blipFill rotWithShape="1">
          <a:blip r:embed="rId2"/>
          <a:srcRect t="1957"/>
          <a:stretch/>
        </p:blipFill>
        <p:spPr>
          <a:xfrm>
            <a:off x="1498600" y="2605179"/>
            <a:ext cx="8064500" cy="3367870"/>
          </a:xfrm>
          <a:prstGeom prst="rect">
            <a:avLst/>
          </a:prstGeom>
        </p:spPr>
      </p:pic>
    </p:spTree>
    <p:extLst>
      <p:ext uri="{BB962C8B-B14F-4D97-AF65-F5344CB8AC3E}">
        <p14:creationId xmlns:p14="http://schemas.microsoft.com/office/powerpoint/2010/main" val="203099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E238-D030-4CA8-A7DC-B7A6B2B12C46}"/>
              </a:ext>
            </a:extLst>
          </p:cNvPr>
          <p:cNvSpPr>
            <a:spLocks noGrp="1"/>
          </p:cNvSpPr>
          <p:nvPr>
            <p:ph type="title"/>
          </p:nvPr>
        </p:nvSpPr>
        <p:spPr/>
        <p:txBody>
          <a:bodyPr>
            <a:normAutofit/>
          </a:bodyPr>
          <a:lstStyle/>
          <a:p>
            <a:r>
              <a:rPr lang="en-US" sz="4800" dirty="0"/>
              <a:t>Agenda</a:t>
            </a:r>
          </a:p>
        </p:txBody>
      </p:sp>
      <p:sp>
        <p:nvSpPr>
          <p:cNvPr id="3" name="Content Placeholder 2">
            <a:extLst>
              <a:ext uri="{FF2B5EF4-FFF2-40B4-BE49-F238E27FC236}">
                <a16:creationId xmlns:a16="http://schemas.microsoft.com/office/drawing/2014/main" id="{52FFA946-58C1-45AB-9914-0BF1E5153847}"/>
              </a:ext>
            </a:extLst>
          </p:cNvPr>
          <p:cNvSpPr>
            <a:spLocks noGrp="1"/>
          </p:cNvSpPr>
          <p:nvPr>
            <p:ph idx="1"/>
          </p:nvPr>
        </p:nvSpPr>
        <p:spPr/>
        <p:txBody>
          <a:bodyPr/>
          <a:lstStyle/>
          <a:p>
            <a:r>
              <a:rPr lang="en-US" dirty="0"/>
              <a:t>Purpose of Effort Certifications</a:t>
            </a:r>
          </a:p>
          <a:p>
            <a:r>
              <a:rPr lang="en-US" dirty="0"/>
              <a:t>Navigating the Effort Certification Module (Banner 9)</a:t>
            </a:r>
          </a:p>
          <a:p>
            <a:r>
              <a:rPr lang="en-US" dirty="0"/>
              <a:t>Banner Authorization Request (BAR) Roles</a:t>
            </a:r>
          </a:p>
          <a:p>
            <a:r>
              <a:rPr lang="en-US" dirty="0"/>
              <a:t>Delinquent Reports and Escalation Process</a:t>
            </a:r>
          </a:p>
          <a:p>
            <a:r>
              <a:rPr lang="en-US" dirty="0"/>
              <a:t>Common Problems </a:t>
            </a:r>
          </a:p>
        </p:txBody>
      </p:sp>
      <p:sp>
        <p:nvSpPr>
          <p:cNvPr id="4" name="Slide Number Placeholder 3">
            <a:extLst>
              <a:ext uri="{FF2B5EF4-FFF2-40B4-BE49-F238E27FC236}">
                <a16:creationId xmlns:a16="http://schemas.microsoft.com/office/drawing/2014/main" id="{4C09712B-F779-4A4F-ACAC-843538BFCEB7}"/>
              </a:ext>
            </a:extLst>
          </p:cNvPr>
          <p:cNvSpPr>
            <a:spLocks noGrp="1"/>
          </p:cNvSpPr>
          <p:nvPr>
            <p:ph type="sldNum" sz="quarter" idx="12"/>
          </p:nvPr>
        </p:nvSpPr>
        <p:spPr/>
        <p:txBody>
          <a:bodyPr/>
          <a:lstStyle/>
          <a:p>
            <a:fld id="{C5E437B0-DFCB-F64C-8C3A-8F12B793FE56}" type="slidenum">
              <a:rPr lang="en-US" smtClean="0"/>
              <a:pPr/>
              <a:t>2</a:t>
            </a:fld>
            <a:endParaRPr lang="en-US"/>
          </a:p>
        </p:txBody>
      </p:sp>
    </p:spTree>
    <p:extLst>
      <p:ext uri="{BB962C8B-B14F-4D97-AF65-F5344CB8AC3E}">
        <p14:creationId xmlns:p14="http://schemas.microsoft.com/office/powerpoint/2010/main" val="3713814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Final Step – Certification	</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473200"/>
            <a:ext cx="10515600" cy="4703763"/>
          </a:xfrm>
        </p:spPr>
        <p:txBody>
          <a:bodyPr>
            <a:normAutofit/>
          </a:bodyPr>
          <a:lstStyle/>
          <a:p>
            <a:r>
              <a:rPr lang="en-US" sz="2000" dirty="0"/>
              <a:t>Select ‘Certify’ Button</a:t>
            </a:r>
          </a:p>
          <a:p>
            <a:r>
              <a:rPr lang="en-US" sz="2000" dirty="0"/>
              <a:t>Complete certification process by accepting certification statement in pop-up window</a:t>
            </a:r>
          </a:p>
          <a:p>
            <a:pPr marL="0" indent="0">
              <a:buNone/>
            </a:pPr>
            <a:r>
              <a:rPr lang="en-US" sz="1800" b="1" dirty="0"/>
              <a:t>NOTE: Certification will not be completed until all Fund Financial Manager have certified. </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20</a:t>
            </a:fld>
            <a:endParaRPr lang="en-US"/>
          </a:p>
        </p:txBody>
      </p:sp>
      <p:pic>
        <p:nvPicPr>
          <p:cNvPr id="4" name="Picture 3">
            <a:extLst>
              <a:ext uri="{FF2B5EF4-FFF2-40B4-BE49-F238E27FC236}">
                <a16:creationId xmlns:a16="http://schemas.microsoft.com/office/drawing/2014/main" id="{754FE453-187D-4076-84FD-4C83ABED2103}"/>
              </a:ext>
            </a:extLst>
          </p:cNvPr>
          <p:cNvPicPr>
            <a:picLocks noChangeAspect="1"/>
          </p:cNvPicPr>
          <p:nvPr/>
        </p:nvPicPr>
        <p:blipFill>
          <a:blip r:embed="rId2"/>
          <a:stretch>
            <a:fillRect/>
          </a:stretch>
        </p:blipFill>
        <p:spPr>
          <a:xfrm>
            <a:off x="1309642" y="2558256"/>
            <a:ext cx="8596358" cy="3359944"/>
          </a:xfrm>
          <a:prstGeom prst="rect">
            <a:avLst/>
          </a:prstGeom>
        </p:spPr>
      </p:pic>
    </p:spTree>
    <p:extLst>
      <p:ext uri="{BB962C8B-B14F-4D97-AF65-F5344CB8AC3E}">
        <p14:creationId xmlns:p14="http://schemas.microsoft.com/office/powerpoint/2010/main" val="1974275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p:txBody>
          <a:bodyPr/>
          <a:lstStyle/>
          <a:p>
            <a:r>
              <a:rPr lang="en-US" dirty="0"/>
              <a:t>Banner Authorization Request (BAR) Roles</a:t>
            </a:r>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21</a:t>
            </a:fld>
            <a:endParaRPr lang="en-US"/>
          </a:p>
        </p:txBody>
      </p:sp>
    </p:spTree>
    <p:extLst>
      <p:ext uri="{BB962C8B-B14F-4D97-AF65-F5344CB8AC3E}">
        <p14:creationId xmlns:p14="http://schemas.microsoft.com/office/powerpoint/2010/main" val="1791352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BAR Roles Required for Access</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BAR Roles are now required to certify efforts</a:t>
            </a:r>
          </a:p>
          <a:p>
            <a:r>
              <a:rPr lang="en-US" dirty="0"/>
              <a:t>Online Training thru Learning Central:</a:t>
            </a:r>
          </a:p>
          <a:p>
            <a:pPr lvl="1"/>
            <a:r>
              <a:rPr lang="en-US" dirty="0"/>
              <a:t>EOD 931 – Effort Certification Training for Certifiers (PI’s)</a:t>
            </a:r>
          </a:p>
          <a:p>
            <a:r>
              <a:rPr lang="en-US" dirty="0"/>
              <a:t>BAR Role:</a:t>
            </a:r>
          </a:p>
          <a:p>
            <a:pPr lvl="1"/>
            <a:r>
              <a:rPr lang="en-US" dirty="0"/>
              <a:t>“Department Effort Certification Reviewer” </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22</a:t>
            </a:fld>
            <a:endParaRPr lang="en-US"/>
          </a:p>
        </p:txBody>
      </p:sp>
    </p:spTree>
    <p:extLst>
      <p:ext uri="{BB962C8B-B14F-4D97-AF65-F5344CB8AC3E}">
        <p14:creationId xmlns:p14="http://schemas.microsoft.com/office/powerpoint/2010/main" val="1423307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p:txBody>
          <a:bodyPr/>
          <a:lstStyle/>
          <a:p>
            <a:r>
              <a:rPr lang="en-US" dirty="0"/>
              <a:t>Delinquent Process</a:t>
            </a:r>
          </a:p>
        </p:txBody>
      </p:sp>
      <p:sp>
        <p:nvSpPr>
          <p:cNvPr id="3" name="Text Placeholder 2">
            <a:extLst>
              <a:ext uri="{FF2B5EF4-FFF2-40B4-BE49-F238E27FC236}">
                <a16:creationId xmlns:a16="http://schemas.microsoft.com/office/drawing/2014/main" id="{1A6DADB7-DB3F-FB42-88C7-BB88CAF0D0E0}"/>
              </a:ext>
            </a:extLst>
          </p:cNvPr>
          <p:cNvSpPr>
            <a:spLocks noGrp="1"/>
          </p:cNvSpPr>
          <p:nvPr>
            <p:ph type="body" idx="1"/>
          </p:nvPr>
        </p:nvSpPr>
        <p:spPr/>
        <p:txBody>
          <a:bodyPr/>
          <a:lstStyle/>
          <a:p>
            <a:r>
              <a:rPr lang="en-US" dirty="0"/>
              <a:t>Jeremy Hamlin &amp; Jason Galloway</a:t>
            </a:r>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23</a:t>
            </a:fld>
            <a:endParaRPr lang="en-US"/>
          </a:p>
        </p:txBody>
      </p:sp>
    </p:spTree>
    <p:extLst>
      <p:ext uri="{BB962C8B-B14F-4D97-AF65-F5344CB8AC3E}">
        <p14:creationId xmlns:p14="http://schemas.microsoft.com/office/powerpoint/2010/main" val="3769103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Process for Delinquent Certifiers (Main/Branch Campus)</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normAutofit fontScale="70000" lnSpcReduction="20000"/>
          </a:bodyPr>
          <a:lstStyle/>
          <a:p>
            <a:pPr marL="0" lvl="0" indent="0">
              <a:buNone/>
            </a:pPr>
            <a:r>
              <a:rPr lang="en-US" b="1" dirty="0"/>
              <a:t>NOTE: System generated delinquent emails should start on Mondays and Wednesdays immediately after the certification deadline has passed.  (PI and Chairs)</a:t>
            </a:r>
            <a:endParaRPr lang="en-US" sz="2400" dirty="0"/>
          </a:p>
          <a:p>
            <a:pPr lvl="0"/>
            <a:r>
              <a:rPr lang="en-US" dirty="0"/>
              <a:t>First follow up: (2 weeks after certification due date): One mass email to be sent to all delinquent Main Campus certifiers</a:t>
            </a:r>
            <a:r>
              <a:rPr lang="en-US" i="1" dirty="0"/>
              <a:t> (only PI’s in awaiting certification status)</a:t>
            </a:r>
            <a:r>
              <a:rPr lang="en-US" dirty="0"/>
              <a:t>.  </a:t>
            </a:r>
            <a:endParaRPr lang="en-US" sz="2000" dirty="0"/>
          </a:p>
          <a:p>
            <a:pPr lvl="0"/>
            <a:r>
              <a:rPr lang="en-US" dirty="0"/>
              <a:t>Second follow up (30 days after certification due date): Email sent directly to the PI and cc: the Account Admin (Pre-Reviewer).</a:t>
            </a:r>
            <a:endParaRPr lang="en-US" sz="2000" dirty="0"/>
          </a:p>
          <a:p>
            <a:pPr lvl="0"/>
            <a:r>
              <a:rPr lang="en-US" dirty="0"/>
              <a:t>Third follow up (60 days after certification due date): Email sent directly to the PI and cc: the Account Admin &amp; Dean/Chair.</a:t>
            </a:r>
            <a:endParaRPr lang="en-US" sz="2000" dirty="0"/>
          </a:p>
          <a:p>
            <a:pPr lvl="0"/>
            <a:r>
              <a:rPr lang="en-US" dirty="0"/>
              <a:t>Fourth follow up (90 days after certification due date): Non-compliance email sent with consequences outlined (moving salary charges to OE index) for failure to certify directly to the PI and cc: the Account Admin, Dean/Chair, and ADR/Center Director. </a:t>
            </a:r>
            <a:endParaRPr lang="en-US" sz="2000" dirty="0"/>
          </a:p>
          <a:p>
            <a:pPr lvl="0"/>
            <a:r>
              <a:rPr lang="en-US" dirty="0"/>
              <a:t>Fifth follow up email (2 weeks later):  Email directly from Associate Controller with final deadline to certify (1 week given) before charges are moved off of award. Email will be to the PI, Dean/Chair, ADR/Center Director, and AVPR. </a:t>
            </a:r>
            <a:endParaRPr lang="en-US" sz="2400" dirty="0"/>
          </a:p>
          <a:p>
            <a:pPr marL="457200" lvl="1" indent="0">
              <a:buNone/>
            </a:pPr>
            <a:endParaRPr lang="en-US" sz="2000" dirty="0"/>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24</a:t>
            </a:fld>
            <a:endParaRPr lang="en-US"/>
          </a:p>
        </p:txBody>
      </p:sp>
    </p:spTree>
    <p:extLst>
      <p:ext uri="{BB962C8B-B14F-4D97-AF65-F5344CB8AC3E}">
        <p14:creationId xmlns:p14="http://schemas.microsoft.com/office/powerpoint/2010/main" val="4066536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Process for Delinquent Certifiers </a:t>
            </a:r>
            <a:br>
              <a:rPr lang="en-US" dirty="0"/>
            </a:br>
            <a:r>
              <a:rPr lang="en-US" dirty="0"/>
              <a:t>(HSC Campus)</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normAutofit fontScale="92500" lnSpcReduction="10000"/>
          </a:bodyPr>
          <a:lstStyle/>
          <a:p>
            <a:r>
              <a:rPr lang="en-US" dirty="0"/>
              <a:t>System generated delinquent emails we start on Mondays and Wednesdays immediately after the certification deadline has passed.  (PI and Chairs)</a:t>
            </a:r>
          </a:p>
          <a:p>
            <a:r>
              <a:rPr lang="en-US" dirty="0"/>
              <a:t>Certifications that are 30 days delinquent Department Administrators (DA) and PIs will be contacted manually by HSC C&amp;G Office.</a:t>
            </a:r>
          </a:p>
          <a:p>
            <a:r>
              <a:rPr lang="en-US" dirty="0"/>
              <a:t>Certifications that are 60 days delinquent, with no response from department on previous email - DA, PI, Chair and Dean will be contacted manually by HSC C&amp;G Office.</a:t>
            </a:r>
          </a:p>
          <a:p>
            <a:r>
              <a:rPr lang="en-US" dirty="0"/>
              <a:t>Certifications that are 90 days delinquent, with no response from department on previous email - HSC C&amp;G Office will notify the Compliance Office with the PI’s failure to certify.	</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25</a:t>
            </a:fld>
            <a:endParaRPr lang="en-US"/>
          </a:p>
        </p:txBody>
      </p:sp>
    </p:spTree>
    <p:extLst>
      <p:ext uri="{BB962C8B-B14F-4D97-AF65-F5344CB8AC3E}">
        <p14:creationId xmlns:p14="http://schemas.microsoft.com/office/powerpoint/2010/main" val="186731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p:txBody>
          <a:bodyPr/>
          <a:lstStyle/>
          <a:p>
            <a:r>
              <a:rPr lang="en-US" dirty="0"/>
              <a:t>Common Problems </a:t>
            </a:r>
          </a:p>
        </p:txBody>
      </p:sp>
      <p:sp>
        <p:nvSpPr>
          <p:cNvPr id="3" name="Text Placeholder 2">
            <a:extLst>
              <a:ext uri="{FF2B5EF4-FFF2-40B4-BE49-F238E27FC236}">
                <a16:creationId xmlns:a16="http://schemas.microsoft.com/office/drawing/2014/main" id="{1A6DADB7-DB3F-FB42-88C7-BB88CAF0D0E0}"/>
              </a:ext>
            </a:extLst>
          </p:cNvPr>
          <p:cNvSpPr>
            <a:spLocks noGrp="1"/>
          </p:cNvSpPr>
          <p:nvPr>
            <p:ph type="body" idx="1"/>
          </p:nvPr>
        </p:nvSpPr>
        <p:spPr/>
        <p:txBody>
          <a:bodyPr/>
          <a:lstStyle/>
          <a:p>
            <a:r>
              <a:rPr lang="en-US" dirty="0"/>
              <a:t>Jeremy Hamlin, Associate Controller</a:t>
            </a:r>
          </a:p>
          <a:p>
            <a:r>
              <a:rPr lang="en-US" dirty="0"/>
              <a:t>Contract and Grant Accounting, Main Campus</a:t>
            </a:r>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26</a:t>
            </a:fld>
            <a:endParaRPr lang="en-US"/>
          </a:p>
        </p:txBody>
      </p:sp>
    </p:spTree>
    <p:extLst>
      <p:ext uri="{BB962C8B-B14F-4D97-AF65-F5344CB8AC3E}">
        <p14:creationId xmlns:p14="http://schemas.microsoft.com/office/powerpoint/2010/main" val="3103875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Employee Tab in </a:t>
            </a:r>
            <a:r>
              <a:rPr lang="en-US" dirty="0" err="1"/>
              <a:t>LoboWeb</a:t>
            </a:r>
            <a:r>
              <a:rPr lang="en-US" dirty="0"/>
              <a:t>	</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Don’t see the Effort Certification &amp; Labor Redistribution</a:t>
            </a:r>
          </a:p>
          <a:p>
            <a:pPr lvl="1"/>
            <a:r>
              <a:rPr lang="en-US" dirty="0"/>
              <a:t>Need to get the effort certification BAR role in order to have access to the system</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27</a:t>
            </a:fld>
            <a:endParaRPr lang="en-US"/>
          </a:p>
        </p:txBody>
      </p:sp>
      <p:pic>
        <p:nvPicPr>
          <p:cNvPr id="7" name="Picture 6">
            <a:extLst>
              <a:ext uri="{FF2B5EF4-FFF2-40B4-BE49-F238E27FC236}">
                <a16:creationId xmlns:a16="http://schemas.microsoft.com/office/drawing/2014/main" id="{33F13BFE-C3A4-4238-87CE-F7B2CD43186F}"/>
              </a:ext>
            </a:extLst>
          </p:cNvPr>
          <p:cNvPicPr>
            <a:picLocks noChangeAspect="1"/>
          </p:cNvPicPr>
          <p:nvPr/>
        </p:nvPicPr>
        <p:blipFill>
          <a:blip r:embed="rId2"/>
          <a:stretch>
            <a:fillRect/>
          </a:stretch>
        </p:blipFill>
        <p:spPr>
          <a:xfrm>
            <a:off x="2073275" y="3531244"/>
            <a:ext cx="7108825" cy="940099"/>
          </a:xfrm>
          <a:prstGeom prst="rect">
            <a:avLst/>
          </a:prstGeom>
        </p:spPr>
      </p:pic>
    </p:spTree>
    <p:extLst>
      <p:ext uri="{BB962C8B-B14F-4D97-AF65-F5344CB8AC3E}">
        <p14:creationId xmlns:p14="http://schemas.microsoft.com/office/powerpoint/2010/main" val="3687569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Only see personal effort	</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Don’t see the list of employees to certify</a:t>
            </a:r>
          </a:p>
          <a:p>
            <a:pPr lvl="1"/>
            <a:r>
              <a:rPr lang="en-US" dirty="0"/>
              <a:t>Have to click on ‘Review or Certify Reports’ tab and search for the effort period to access the list of employees to certify. </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28</a:t>
            </a:fld>
            <a:endParaRPr lang="en-US"/>
          </a:p>
        </p:txBody>
      </p:sp>
      <p:pic>
        <p:nvPicPr>
          <p:cNvPr id="6" name="Picture 5">
            <a:extLst>
              <a:ext uri="{FF2B5EF4-FFF2-40B4-BE49-F238E27FC236}">
                <a16:creationId xmlns:a16="http://schemas.microsoft.com/office/drawing/2014/main" id="{89B0F2EF-4B61-4FFB-9FC9-37FD4137B577}"/>
              </a:ext>
            </a:extLst>
          </p:cNvPr>
          <p:cNvPicPr>
            <a:picLocks noChangeAspect="1"/>
          </p:cNvPicPr>
          <p:nvPr/>
        </p:nvPicPr>
        <p:blipFill>
          <a:blip r:embed="rId2"/>
          <a:stretch>
            <a:fillRect/>
          </a:stretch>
        </p:blipFill>
        <p:spPr>
          <a:xfrm>
            <a:off x="1158801" y="3188870"/>
            <a:ext cx="9874397" cy="2526130"/>
          </a:xfrm>
          <a:prstGeom prst="rect">
            <a:avLst/>
          </a:prstGeom>
        </p:spPr>
      </p:pic>
      <p:cxnSp>
        <p:nvCxnSpPr>
          <p:cNvPr id="8" name="Straight Arrow Connector 7">
            <a:extLst>
              <a:ext uri="{FF2B5EF4-FFF2-40B4-BE49-F238E27FC236}">
                <a16:creationId xmlns:a16="http://schemas.microsoft.com/office/drawing/2014/main" id="{93478DD9-EF25-403C-81E0-6561E2609898}"/>
              </a:ext>
            </a:extLst>
          </p:cNvPr>
          <p:cNvCxnSpPr>
            <a:cxnSpLocks/>
          </p:cNvCxnSpPr>
          <p:nvPr/>
        </p:nvCxnSpPr>
        <p:spPr>
          <a:xfrm flipH="1" flipV="1">
            <a:off x="4188522" y="5257162"/>
            <a:ext cx="1678878" cy="42019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1499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Verifying that the effort is certified</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571625"/>
            <a:ext cx="10515600" cy="4351338"/>
          </a:xfrm>
        </p:spPr>
        <p:txBody>
          <a:bodyPr/>
          <a:lstStyle/>
          <a:p>
            <a:r>
              <a:rPr lang="en-US" dirty="0"/>
              <a:t>Check routing queue: Certified</a:t>
            </a:r>
          </a:p>
          <a:p>
            <a:endParaRPr lang="en-US" dirty="0"/>
          </a:p>
          <a:p>
            <a:endParaRPr lang="en-US" dirty="0"/>
          </a:p>
          <a:p>
            <a:endParaRPr lang="en-US" dirty="0"/>
          </a:p>
          <a:p>
            <a:endParaRPr lang="en-US" dirty="0"/>
          </a:p>
          <a:p>
            <a:r>
              <a:rPr lang="en-US" dirty="0"/>
              <a:t>Check status: Completed</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29</a:t>
            </a:fld>
            <a:endParaRPr lang="en-US"/>
          </a:p>
        </p:txBody>
      </p:sp>
      <p:pic>
        <p:nvPicPr>
          <p:cNvPr id="9" name="Picture 8">
            <a:extLst>
              <a:ext uri="{FF2B5EF4-FFF2-40B4-BE49-F238E27FC236}">
                <a16:creationId xmlns:a16="http://schemas.microsoft.com/office/drawing/2014/main" id="{1BE6399F-FBAD-4C01-B79A-AB22309D843E}"/>
              </a:ext>
            </a:extLst>
          </p:cNvPr>
          <p:cNvPicPr>
            <a:picLocks noChangeAspect="1"/>
          </p:cNvPicPr>
          <p:nvPr/>
        </p:nvPicPr>
        <p:blipFill>
          <a:blip r:embed="rId2"/>
          <a:stretch>
            <a:fillRect/>
          </a:stretch>
        </p:blipFill>
        <p:spPr>
          <a:xfrm>
            <a:off x="838200" y="4686300"/>
            <a:ext cx="11004261" cy="968375"/>
          </a:xfrm>
          <a:prstGeom prst="rect">
            <a:avLst/>
          </a:prstGeom>
        </p:spPr>
      </p:pic>
      <p:cxnSp>
        <p:nvCxnSpPr>
          <p:cNvPr id="6" name="Straight Arrow Connector 5">
            <a:extLst>
              <a:ext uri="{FF2B5EF4-FFF2-40B4-BE49-F238E27FC236}">
                <a16:creationId xmlns:a16="http://schemas.microsoft.com/office/drawing/2014/main" id="{FB739D7E-728A-4AAE-A23B-2C169BC42A9C}"/>
              </a:ext>
            </a:extLst>
          </p:cNvPr>
          <p:cNvCxnSpPr>
            <a:cxnSpLocks/>
          </p:cNvCxnSpPr>
          <p:nvPr/>
        </p:nvCxnSpPr>
        <p:spPr>
          <a:xfrm flipH="1" flipV="1">
            <a:off x="9306622" y="5501638"/>
            <a:ext cx="726378" cy="153037"/>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791244B-FBBC-4B18-94CC-B67B9A598358}"/>
              </a:ext>
            </a:extLst>
          </p:cNvPr>
          <p:cNvPicPr>
            <a:picLocks noChangeAspect="1"/>
          </p:cNvPicPr>
          <p:nvPr/>
        </p:nvPicPr>
        <p:blipFill>
          <a:blip r:embed="rId3"/>
          <a:stretch>
            <a:fillRect/>
          </a:stretch>
        </p:blipFill>
        <p:spPr>
          <a:xfrm>
            <a:off x="774700" y="2028232"/>
            <a:ext cx="5984875" cy="2124668"/>
          </a:xfrm>
          <a:prstGeom prst="rect">
            <a:avLst/>
          </a:prstGeom>
        </p:spPr>
      </p:pic>
      <p:cxnSp>
        <p:nvCxnSpPr>
          <p:cNvPr id="11" name="Straight Arrow Connector 10">
            <a:extLst>
              <a:ext uri="{FF2B5EF4-FFF2-40B4-BE49-F238E27FC236}">
                <a16:creationId xmlns:a16="http://schemas.microsoft.com/office/drawing/2014/main" id="{015893D0-B91D-4586-955A-FA8A67C4B1EF}"/>
              </a:ext>
            </a:extLst>
          </p:cNvPr>
          <p:cNvCxnSpPr>
            <a:cxnSpLocks/>
          </p:cNvCxnSpPr>
          <p:nvPr/>
        </p:nvCxnSpPr>
        <p:spPr>
          <a:xfrm flipH="1" flipV="1">
            <a:off x="2093022" y="3670775"/>
            <a:ext cx="726378" cy="153037"/>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15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p:txBody>
          <a:bodyPr/>
          <a:lstStyle/>
          <a:p>
            <a:r>
              <a:rPr lang="en-US" dirty="0"/>
              <a:t>Purpose of Effort Certifications</a:t>
            </a:r>
          </a:p>
        </p:txBody>
      </p:sp>
      <p:sp>
        <p:nvSpPr>
          <p:cNvPr id="3" name="Text Placeholder 2">
            <a:extLst>
              <a:ext uri="{FF2B5EF4-FFF2-40B4-BE49-F238E27FC236}">
                <a16:creationId xmlns:a16="http://schemas.microsoft.com/office/drawing/2014/main" id="{1A6DADB7-DB3F-FB42-88C7-BB88CAF0D0E0}"/>
              </a:ext>
            </a:extLst>
          </p:cNvPr>
          <p:cNvSpPr>
            <a:spLocks noGrp="1"/>
          </p:cNvSpPr>
          <p:nvPr>
            <p:ph type="body" idx="1"/>
          </p:nvPr>
        </p:nvSpPr>
        <p:spPr/>
        <p:txBody>
          <a:bodyPr/>
          <a:lstStyle/>
          <a:p>
            <a:r>
              <a:rPr lang="en-US" dirty="0"/>
              <a:t>Jason Galloway, Associate Controller</a:t>
            </a:r>
          </a:p>
          <a:p>
            <a:r>
              <a:rPr lang="en-US" dirty="0"/>
              <a:t>Contract and Grant Accounting, HSC</a:t>
            </a:r>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3</a:t>
            </a:fld>
            <a:endParaRPr lang="en-US"/>
          </a:p>
        </p:txBody>
      </p:sp>
    </p:spTree>
    <p:extLst>
      <p:ext uri="{BB962C8B-B14F-4D97-AF65-F5344CB8AC3E}">
        <p14:creationId xmlns:p14="http://schemas.microsoft.com/office/powerpoint/2010/main" val="1523676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Contact your pre-reviewer or departmental grant administrator for general/procedural  questions</a:t>
            </a:r>
          </a:p>
          <a:p>
            <a:r>
              <a:rPr lang="en-US" dirty="0"/>
              <a:t>For all other questions, contact applicable Contract &amp; Grant Accounting office</a:t>
            </a:r>
          </a:p>
          <a:p>
            <a:pPr lvl="1"/>
            <a:r>
              <a:rPr lang="en-US" sz="2000" dirty="0">
                <a:solidFill>
                  <a:schemeClr val="tx2"/>
                </a:solidFill>
              </a:rPr>
              <a:t> Contract &amp; Grant Accounting - Main Campus/Branches          </a:t>
            </a:r>
          </a:p>
          <a:p>
            <a:pPr lvl="2"/>
            <a:r>
              <a:rPr lang="en-US" dirty="0"/>
              <a:t>277-4721</a:t>
            </a:r>
          </a:p>
          <a:p>
            <a:pPr lvl="1"/>
            <a:r>
              <a:rPr lang="en-US" sz="2000" dirty="0">
                <a:solidFill>
                  <a:schemeClr val="tx2"/>
                </a:solidFill>
              </a:rPr>
              <a:t>Contract &amp; Grant Accounting  - Health Sciences Center </a:t>
            </a:r>
          </a:p>
          <a:p>
            <a:pPr lvl="2"/>
            <a:r>
              <a:rPr lang="en-US" dirty="0"/>
              <a:t>272-0163</a:t>
            </a:r>
          </a:p>
          <a:p>
            <a:pPr lvl="1"/>
            <a:r>
              <a:rPr lang="en-US" sz="2000" dirty="0">
                <a:solidFill>
                  <a:prstClr val="black"/>
                </a:solidFill>
              </a:rPr>
              <a:t>Or send Email to:</a:t>
            </a:r>
            <a:endParaRPr lang="en-US" sz="2000" dirty="0"/>
          </a:p>
          <a:p>
            <a:pPr lvl="2"/>
            <a:r>
              <a:rPr lang="en-US" dirty="0"/>
              <a:t>Main Campus – </a:t>
            </a:r>
            <a:r>
              <a:rPr lang="en-US" dirty="0">
                <a:hlinkClick r:id="rId2"/>
              </a:rPr>
              <a:t>maineffortrptng@unm.edu</a:t>
            </a:r>
            <a:endParaRPr lang="en-US" dirty="0"/>
          </a:p>
          <a:p>
            <a:pPr lvl="2"/>
            <a:r>
              <a:rPr lang="en-US" dirty="0"/>
              <a:t>HSC Campus – </a:t>
            </a:r>
            <a:r>
              <a:rPr lang="en-US" dirty="0">
                <a:hlinkClick r:id="rId3"/>
              </a:rPr>
              <a:t>HSC-Effort-Reporting@salud.unm.edu</a:t>
            </a: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30</a:t>
            </a:fld>
            <a:endParaRPr lang="en-US"/>
          </a:p>
        </p:txBody>
      </p:sp>
    </p:spTree>
    <p:extLst>
      <p:ext uri="{BB962C8B-B14F-4D97-AF65-F5344CB8AC3E}">
        <p14:creationId xmlns:p14="http://schemas.microsoft.com/office/powerpoint/2010/main" val="426380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Contract &amp; Grant Website</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lstStyle/>
          <a:p>
            <a:r>
              <a:rPr lang="en-US" dirty="0"/>
              <a:t>Has helpful information for effort.</a:t>
            </a:r>
          </a:p>
          <a:p>
            <a:pPr lvl="1"/>
            <a:r>
              <a:rPr lang="en-US" dirty="0"/>
              <a:t>Contains Quick Guide for Certifiers</a:t>
            </a:r>
          </a:p>
          <a:p>
            <a:r>
              <a:rPr lang="en-US" dirty="0">
                <a:hlinkClick r:id="rId2"/>
              </a:rPr>
              <a:t>http://cgacct.unm.edu/effort-certification.html</a:t>
            </a: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31</a:t>
            </a:fld>
            <a:endParaRPr lang="en-US"/>
          </a:p>
        </p:txBody>
      </p:sp>
    </p:spTree>
    <p:extLst>
      <p:ext uri="{BB962C8B-B14F-4D97-AF65-F5344CB8AC3E}">
        <p14:creationId xmlns:p14="http://schemas.microsoft.com/office/powerpoint/2010/main" val="1937791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a:xfrm>
            <a:off x="838200" y="365125"/>
            <a:ext cx="10515600" cy="1325563"/>
          </a:xfrm>
        </p:spPr>
        <p:txBody>
          <a:bodyPr/>
          <a:lstStyle/>
          <a:p>
            <a:pPr algn="ctr"/>
            <a:r>
              <a:rPr lang="en-US" dirty="0"/>
              <a:t>QUESTIONS</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32</a:t>
            </a:fld>
            <a:endParaRPr lang="en-US"/>
          </a:p>
        </p:txBody>
      </p:sp>
      <p:pic>
        <p:nvPicPr>
          <p:cNvPr id="1028" name="Picture 4" descr="Question Marks on Paper Crafts">
            <a:extLst>
              <a:ext uri="{FF2B5EF4-FFF2-40B4-BE49-F238E27FC236}">
                <a16:creationId xmlns:a16="http://schemas.microsoft.com/office/drawing/2014/main" id="{B5158F08-7F3E-4A3E-BCA2-A3AD5087B7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36900" y="1690688"/>
            <a:ext cx="5711702" cy="3811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65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Why do we Certify Effort?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711200" y="1690688"/>
            <a:ext cx="10515600" cy="4351338"/>
          </a:xfrm>
        </p:spPr>
        <p:txBody>
          <a:bodyPr>
            <a:normAutofit lnSpcReduction="10000"/>
          </a:bodyPr>
          <a:lstStyle/>
          <a:p>
            <a:r>
              <a:rPr lang="en-US" dirty="0"/>
              <a:t>Uniform Guidance Subpart E §200.430 contains the federal regulatory requirements for internal controls over certifying time expended on sponsored projects.  </a:t>
            </a:r>
          </a:p>
          <a:p>
            <a:r>
              <a:rPr lang="en-US" dirty="0"/>
              <a:t>Effort certification is </a:t>
            </a:r>
            <a:r>
              <a:rPr lang="en-US" b="1" dirty="0"/>
              <a:t>a way for the government and other sponsors to verify that salaries charged to a project are for work done on that project</a:t>
            </a:r>
            <a:r>
              <a:rPr lang="en-US" dirty="0"/>
              <a:t>. Effort certification is required for every employee who receives a portion of his or her salary from a sponsored project or cost sharing account.</a:t>
            </a:r>
          </a:p>
          <a:p>
            <a:r>
              <a:rPr lang="en-US" dirty="0"/>
              <a:t>Only 5R employees have effort certified in the effort system. </a:t>
            </a:r>
          </a:p>
          <a:p>
            <a:pPr lvl="1"/>
            <a:r>
              <a:rPr lang="en-US" dirty="0"/>
              <a:t>2R employees are “certified” on their timesheets, and therefore, don’t require an effort certification.</a:t>
            </a:r>
          </a:p>
          <a:p>
            <a:endParaRPr lang="en-US" dirty="0"/>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4</a:t>
            </a:fld>
            <a:endParaRPr lang="en-US"/>
          </a:p>
        </p:txBody>
      </p:sp>
    </p:spTree>
    <p:extLst>
      <p:ext uri="{BB962C8B-B14F-4D97-AF65-F5344CB8AC3E}">
        <p14:creationId xmlns:p14="http://schemas.microsoft.com/office/powerpoint/2010/main" val="7210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Why do we Certify Effort? (Cont.)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p:txBody>
          <a:bodyPr>
            <a:normAutofit/>
          </a:bodyPr>
          <a:lstStyle/>
          <a:p>
            <a:r>
              <a:rPr lang="en-US" dirty="0"/>
              <a:t>When certifying effort, the PI is confirming that salaries and wages charged to a sponsored project in relation to the work performed and committed to the agency in the proposal are accurate. </a:t>
            </a:r>
          </a:p>
          <a:p>
            <a:r>
              <a:rPr lang="en-US" dirty="0"/>
              <a:t>UNM is required to assure that all salary charged on sponsor awards are fair, consistent and timely with the effort performed. </a:t>
            </a:r>
          </a:p>
          <a:p>
            <a:pPr lvl="1"/>
            <a:r>
              <a:rPr lang="en-US" b="1" dirty="0"/>
              <a:t>Expenditure disallowance – Salary is unsupported, and therefore, unallowable.</a:t>
            </a:r>
          </a:p>
          <a:p>
            <a:pPr lvl="1"/>
            <a:r>
              <a:rPr lang="en-US" dirty="0"/>
              <a:t>Non-compliance on the Uniform Guidance Single Audit – could impact future funding.</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5</a:t>
            </a:fld>
            <a:endParaRPr lang="en-US"/>
          </a:p>
        </p:txBody>
      </p:sp>
    </p:spTree>
    <p:extLst>
      <p:ext uri="{BB962C8B-B14F-4D97-AF65-F5344CB8AC3E}">
        <p14:creationId xmlns:p14="http://schemas.microsoft.com/office/powerpoint/2010/main" val="992511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AA8FE-9796-514D-8565-A8BEB68349BB}"/>
              </a:ext>
            </a:extLst>
          </p:cNvPr>
          <p:cNvSpPr>
            <a:spLocks noGrp="1"/>
          </p:cNvSpPr>
          <p:nvPr>
            <p:ph type="title"/>
          </p:nvPr>
        </p:nvSpPr>
        <p:spPr/>
        <p:txBody>
          <a:bodyPr/>
          <a:lstStyle/>
          <a:p>
            <a:r>
              <a:rPr lang="en-US" dirty="0"/>
              <a:t>Navigating the Effort Certification Module</a:t>
            </a:r>
          </a:p>
        </p:txBody>
      </p:sp>
      <p:sp>
        <p:nvSpPr>
          <p:cNvPr id="3" name="Text Placeholder 2">
            <a:extLst>
              <a:ext uri="{FF2B5EF4-FFF2-40B4-BE49-F238E27FC236}">
                <a16:creationId xmlns:a16="http://schemas.microsoft.com/office/drawing/2014/main" id="{1A6DADB7-DB3F-FB42-88C7-BB88CAF0D0E0}"/>
              </a:ext>
            </a:extLst>
          </p:cNvPr>
          <p:cNvSpPr>
            <a:spLocks noGrp="1"/>
          </p:cNvSpPr>
          <p:nvPr>
            <p:ph type="body" idx="1"/>
          </p:nvPr>
        </p:nvSpPr>
        <p:spPr/>
        <p:txBody>
          <a:bodyPr/>
          <a:lstStyle/>
          <a:p>
            <a:r>
              <a:rPr lang="en-US" dirty="0"/>
              <a:t>Jessica Armijo, Accounting Manager</a:t>
            </a:r>
          </a:p>
          <a:p>
            <a:r>
              <a:rPr lang="en-US" dirty="0"/>
              <a:t>Contract and Grant Accounting, Main Campus</a:t>
            </a:r>
          </a:p>
        </p:txBody>
      </p:sp>
      <p:sp>
        <p:nvSpPr>
          <p:cNvPr id="5" name="Slide Number Placeholder 4">
            <a:extLst>
              <a:ext uri="{FF2B5EF4-FFF2-40B4-BE49-F238E27FC236}">
                <a16:creationId xmlns:a16="http://schemas.microsoft.com/office/drawing/2014/main" id="{5E4A8295-22F7-C641-A30F-6EAA41549FF8}"/>
              </a:ext>
            </a:extLst>
          </p:cNvPr>
          <p:cNvSpPr>
            <a:spLocks noGrp="1"/>
          </p:cNvSpPr>
          <p:nvPr>
            <p:ph type="sldNum" sz="quarter" idx="12"/>
          </p:nvPr>
        </p:nvSpPr>
        <p:spPr/>
        <p:txBody>
          <a:bodyPr/>
          <a:lstStyle/>
          <a:p>
            <a:fld id="{C5E437B0-DFCB-F64C-8C3A-8F12B793FE56}" type="slidenum">
              <a:rPr lang="en-US" smtClean="0"/>
              <a:t>6</a:t>
            </a:fld>
            <a:endParaRPr lang="en-US"/>
          </a:p>
        </p:txBody>
      </p:sp>
    </p:spTree>
    <p:extLst>
      <p:ext uri="{BB962C8B-B14F-4D97-AF65-F5344CB8AC3E}">
        <p14:creationId xmlns:p14="http://schemas.microsoft.com/office/powerpoint/2010/main" val="393468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Accessing Reports</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690688"/>
            <a:ext cx="10515600" cy="4486275"/>
          </a:xfrm>
        </p:spPr>
        <p:txBody>
          <a:bodyPr/>
          <a:lstStyle/>
          <a:p>
            <a:pPr marL="0" indent="0">
              <a:buNone/>
            </a:pPr>
            <a:r>
              <a:rPr lang="en-US" dirty="0"/>
              <a:t>First log into </a:t>
            </a:r>
            <a:r>
              <a:rPr lang="en-US" dirty="0" err="1"/>
              <a:t>MyUNM</a:t>
            </a:r>
            <a:r>
              <a:rPr lang="en-US" dirty="0"/>
              <a:t>: </a:t>
            </a:r>
            <a:r>
              <a:rPr lang="en-US" dirty="0">
                <a:hlinkClick r:id="rId2"/>
              </a:rPr>
              <a:t>https://my.unm.edu/home</a:t>
            </a:r>
            <a:r>
              <a:rPr lang="en-US" dirty="0"/>
              <a:t> </a:t>
            </a:r>
          </a:p>
          <a:p>
            <a:r>
              <a:rPr lang="en-US" dirty="0"/>
              <a:t>Select the Employee Life tab  - Click on the ‘ENTER LOBOWEB’ link.</a:t>
            </a:r>
          </a:p>
          <a:p>
            <a:endParaRPr lang="en-US" dirty="0"/>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7</a:t>
            </a:fld>
            <a:endParaRPr lang="en-US"/>
          </a:p>
        </p:txBody>
      </p:sp>
      <p:pic>
        <p:nvPicPr>
          <p:cNvPr id="6" name="Picture 5">
            <a:extLst>
              <a:ext uri="{FF2B5EF4-FFF2-40B4-BE49-F238E27FC236}">
                <a16:creationId xmlns:a16="http://schemas.microsoft.com/office/drawing/2014/main" id="{DC7BDA14-C891-417B-83AC-D25A2EB66A01}"/>
              </a:ext>
            </a:extLst>
          </p:cNvPr>
          <p:cNvPicPr>
            <a:picLocks noChangeAspect="1"/>
          </p:cNvPicPr>
          <p:nvPr/>
        </p:nvPicPr>
        <p:blipFill>
          <a:blip r:embed="rId3"/>
          <a:stretch>
            <a:fillRect/>
          </a:stretch>
        </p:blipFill>
        <p:spPr>
          <a:xfrm>
            <a:off x="4216693" y="2914539"/>
            <a:ext cx="4876213" cy="2756121"/>
          </a:xfrm>
          <a:prstGeom prst="rect">
            <a:avLst/>
          </a:prstGeom>
        </p:spPr>
      </p:pic>
      <p:cxnSp>
        <p:nvCxnSpPr>
          <p:cNvPr id="7" name="Straight Arrow Connector 6">
            <a:extLst>
              <a:ext uri="{FF2B5EF4-FFF2-40B4-BE49-F238E27FC236}">
                <a16:creationId xmlns:a16="http://schemas.microsoft.com/office/drawing/2014/main" id="{F7061918-D998-49AF-96A9-06F58C6964FB}"/>
              </a:ext>
            </a:extLst>
          </p:cNvPr>
          <p:cNvCxnSpPr/>
          <p:nvPr/>
        </p:nvCxnSpPr>
        <p:spPr>
          <a:xfrm flipH="1">
            <a:off x="7273925" y="3534569"/>
            <a:ext cx="628650" cy="466725"/>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34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Select Effort Certification</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447800"/>
            <a:ext cx="10515600" cy="4729163"/>
          </a:xfrm>
        </p:spPr>
        <p:txBody>
          <a:bodyPr/>
          <a:lstStyle/>
          <a:p>
            <a:r>
              <a:rPr lang="en-US" dirty="0"/>
              <a:t>On the Employee Tab in </a:t>
            </a:r>
            <a:r>
              <a:rPr lang="en-US" dirty="0" err="1"/>
              <a:t>LoboWeb</a:t>
            </a:r>
            <a:r>
              <a:rPr lang="en-US" dirty="0"/>
              <a:t> select ‘Effort Certification &amp; Labor Redistribution’ link.</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8</a:t>
            </a:fld>
            <a:endParaRPr lang="en-US"/>
          </a:p>
        </p:txBody>
      </p:sp>
      <p:pic>
        <p:nvPicPr>
          <p:cNvPr id="6" name="Picture 5">
            <a:extLst>
              <a:ext uri="{FF2B5EF4-FFF2-40B4-BE49-F238E27FC236}">
                <a16:creationId xmlns:a16="http://schemas.microsoft.com/office/drawing/2014/main" id="{FA7976B1-D16F-41E9-9862-F0F57A2BB6AC}"/>
              </a:ext>
            </a:extLst>
          </p:cNvPr>
          <p:cNvPicPr>
            <a:picLocks noChangeAspect="1"/>
          </p:cNvPicPr>
          <p:nvPr/>
        </p:nvPicPr>
        <p:blipFill>
          <a:blip r:embed="rId2"/>
          <a:stretch>
            <a:fillRect/>
          </a:stretch>
        </p:blipFill>
        <p:spPr>
          <a:xfrm>
            <a:off x="1181100" y="2210103"/>
            <a:ext cx="10293350" cy="3725852"/>
          </a:xfrm>
          <a:prstGeom prst="rect">
            <a:avLst/>
          </a:prstGeom>
        </p:spPr>
      </p:pic>
      <p:cxnSp>
        <p:nvCxnSpPr>
          <p:cNvPr id="7" name="Straight Arrow Connector 6">
            <a:extLst>
              <a:ext uri="{FF2B5EF4-FFF2-40B4-BE49-F238E27FC236}">
                <a16:creationId xmlns:a16="http://schemas.microsoft.com/office/drawing/2014/main" id="{499C6E54-A87B-472B-B57D-3054C7641265}"/>
              </a:ext>
            </a:extLst>
          </p:cNvPr>
          <p:cNvCxnSpPr>
            <a:cxnSpLocks/>
          </p:cNvCxnSpPr>
          <p:nvPr/>
        </p:nvCxnSpPr>
        <p:spPr>
          <a:xfrm flipH="1">
            <a:off x="3654425" y="5414962"/>
            <a:ext cx="1428750"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35D7FEC5-8F8D-4D74-A46F-30100293C372}"/>
              </a:ext>
            </a:extLst>
          </p:cNvPr>
          <p:cNvPicPr>
            <a:picLocks noChangeAspect="1"/>
          </p:cNvPicPr>
          <p:nvPr/>
        </p:nvPicPr>
        <p:blipFill>
          <a:blip r:embed="rId3"/>
          <a:stretch>
            <a:fillRect/>
          </a:stretch>
        </p:blipFill>
        <p:spPr>
          <a:xfrm>
            <a:off x="5083175" y="4647897"/>
            <a:ext cx="7108825" cy="940099"/>
          </a:xfrm>
          <a:prstGeom prst="rect">
            <a:avLst/>
          </a:prstGeom>
        </p:spPr>
      </p:pic>
    </p:spTree>
    <p:extLst>
      <p:ext uri="{BB962C8B-B14F-4D97-AF65-F5344CB8AC3E}">
        <p14:creationId xmlns:p14="http://schemas.microsoft.com/office/powerpoint/2010/main" val="2896843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2D520-0D16-D447-A951-F0721808A82B}"/>
              </a:ext>
            </a:extLst>
          </p:cNvPr>
          <p:cNvSpPr>
            <a:spLocks noGrp="1"/>
          </p:cNvSpPr>
          <p:nvPr>
            <p:ph type="title"/>
          </p:nvPr>
        </p:nvSpPr>
        <p:spPr/>
        <p:txBody>
          <a:bodyPr/>
          <a:lstStyle/>
          <a:p>
            <a:r>
              <a:rPr lang="en-US" dirty="0"/>
              <a:t>Select Effort Certification cont.</a:t>
            </a:r>
          </a:p>
        </p:txBody>
      </p:sp>
      <p:sp>
        <p:nvSpPr>
          <p:cNvPr id="3" name="Content Placeholder 2">
            <a:extLst>
              <a:ext uri="{FF2B5EF4-FFF2-40B4-BE49-F238E27FC236}">
                <a16:creationId xmlns:a16="http://schemas.microsoft.com/office/drawing/2014/main" id="{4E4BA866-84FD-1F45-9867-DC00C2A6BC84}"/>
              </a:ext>
            </a:extLst>
          </p:cNvPr>
          <p:cNvSpPr>
            <a:spLocks noGrp="1"/>
          </p:cNvSpPr>
          <p:nvPr>
            <p:ph idx="1"/>
          </p:nvPr>
        </p:nvSpPr>
        <p:spPr>
          <a:xfrm>
            <a:off x="838200" y="1447800"/>
            <a:ext cx="10515600" cy="4729163"/>
          </a:xfrm>
        </p:spPr>
        <p:txBody>
          <a:bodyPr/>
          <a:lstStyle/>
          <a:p>
            <a:r>
              <a:rPr lang="en-US" dirty="0"/>
              <a:t>In the Employee Dashboard go to the My Activities box on the right side of the page select the ‘Effort Certification’ link.</a:t>
            </a:r>
          </a:p>
        </p:txBody>
      </p:sp>
      <p:sp>
        <p:nvSpPr>
          <p:cNvPr id="5" name="Slide Number Placeholder 4">
            <a:extLst>
              <a:ext uri="{FF2B5EF4-FFF2-40B4-BE49-F238E27FC236}">
                <a16:creationId xmlns:a16="http://schemas.microsoft.com/office/drawing/2014/main" id="{21B17E5C-FAA7-FB47-9807-EBBA4DF6E004}"/>
              </a:ext>
            </a:extLst>
          </p:cNvPr>
          <p:cNvSpPr>
            <a:spLocks noGrp="1"/>
          </p:cNvSpPr>
          <p:nvPr>
            <p:ph type="sldNum" sz="quarter" idx="12"/>
          </p:nvPr>
        </p:nvSpPr>
        <p:spPr/>
        <p:txBody>
          <a:bodyPr/>
          <a:lstStyle/>
          <a:p>
            <a:fld id="{C5E437B0-DFCB-F64C-8C3A-8F12B793FE56}" type="slidenum">
              <a:rPr lang="en-US" smtClean="0"/>
              <a:t>9</a:t>
            </a:fld>
            <a:endParaRPr lang="en-US"/>
          </a:p>
        </p:txBody>
      </p:sp>
      <p:pic>
        <p:nvPicPr>
          <p:cNvPr id="8" name="Picture 7">
            <a:extLst>
              <a:ext uri="{FF2B5EF4-FFF2-40B4-BE49-F238E27FC236}">
                <a16:creationId xmlns:a16="http://schemas.microsoft.com/office/drawing/2014/main" id="{C7154E8B-32C0-4229-A4D8-07DF07EDBE27}"/>
              </a:ext>
            </a:extLst>
          </p:cNvPr>
          <p:cNvPicPr>
            <a:picLocks noChangeAspect="1"/>
          </p:cNvPicPr>
          <p:nvPr/>
        </p:nvPicPr>
        <p:blipFill>
          <a:blip r:embed="rId2"/>
          <a:stretch>
            <a:fillRect/>
          </a:stretch>
        </p:blipFill>
        <p:spPr>
          <a:xfrm>
            <a:off x="3151389" y="2427669"/>
            <a:ext cx="4616450" cy="3322668"/>
          </a:xfrm>
          <a:prstGeom prst="rect">
            <a:avLst/>
          </a:prstGeom>
        </p:spPr>
      </p:pic>
      <p:cxnSp>
        <p:nvCxnSpPr>
          <p:cNvPr id="10" name="Straight Arrow Connector 9">
            <a:extLst>
              <a:ext uri="{FF2B5EF4-FFF2-40B4-BE49-F238E27FC236}">
                <a16:creationId xmlns:a16="http://schemas.microsoft.com/office/drawing/2014/main" id="{2A97A0A4-27E5-4584-B2B1-CE13869DBBE6}"/>
              </a:ext>
            </a:extLst>
          </p:cNvPr>
          <p:cNvCxnSpPr>
            <a:cxnSpLocks/>
          </p:cNvCxnSpPr>
          <p:nvPr/>
        </p:nvCxnSpPr>
        <p:spPr>
          <a:xfrm flipH="1">
            <a:off x="5151639" y="4717968"/>
            <a:ext cx="1428750"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5-Point Star 6">
            <a:extLst>
              <a:ext uri="{FF2B5EF4-FFF2-40B4-BE49-F238E27FC236}">
                <a16:creationId xmlns:a16="http://schemas.microsoft.com/office/drawing/2014/main" id="{5F66785F-BBC2-4FD0-AFD0-E612B7160C3C}"/>
              </a:ext>
            </a:extLst>
          </p:cNvPr>
          <p:cNvSpPr/>
          <p:nvPr/>
        </p:nvSpPr>
        <p:spPr>
          <a:xfrm>
            <a:off x="6450808" y="4541755"/>
            <a:ext cx="422672" cy="352425"/>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Tree>
    <p:extLst>
      <p:ext uri="{BB962C8B-B14F-4D97-AF65-F5344CB8AC3E}">
        <p14:creationId xmlns:p14="http://schemas.microsoft.com/office/powerpoint/2010/main" val="2040510938"/>
      </p:ext>
    </p:extLst>
  </p:cSld>
  <p:clrMapOvr>
    <a:masterClrMapping/>
  </p:clrMapOvr>
</p:sld>
</file>

<file path=ppt/theme/theme1.xml><?xml version="1.0" encoding="utf-8"?>
<a:theme xmlns:a="http://schemas.openxmlformats.org/drawingml/2006/main" name="Office Theme">
  <a:themeElements>
    <a:clrScheme name="UNM Combo 1">
      <a:dk1>
        <a:srgbClr val="000000"/>
      </a:dk1>
      <a:lt1>
        <a:srgbClr val="FFFFFF"/>
      </a:lt1>
      <a:dk2>
        <a:srgbClr val="63666A"/>
      </a:dk2>
      <a:lt2>
        <a:srgbClr val="A7A8AA"/>
      </a:lt2>
      <a:accent1>
        <a:srgbClr val="BA0C2F"/>
      </a:accent1>
      <a:accent2>
        <a:srgbClr val="BA0C2F"/>
      </a:accent2>
      <a:accent3>
        <a:srgbClr val="008A86"/>
      </a:accent3>
      <a:accent4>
        <a:srgbClr val="ED8B00"/>
      </a:accent4>
      <a:accent5>
        <a:srgbClr val="A8AA19"/>
      </a:accent5>
      <a:accent6>
        <a:srgbClr val="C05131"/>
      </a:accent6>
      <a:hlink>
        <a:srgbClr val="008A86"/>
      </a:hlink>
      <a:folHlink>
        <a:srgbClr val="BA0C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1460</Words>
  <Application>Microsoft Office PowerPoint</Application>
  <PresentationFormat>Widescreen</PresentationFormat>
  <Paragraphs>154</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Certifications are Worth the Effort!   Overview of Banner 9 Effort Certification System and Escalation Process for Delinquent Reports </vt:lpstr>
      <vt:lpstr>Agenda</vt:lpstr>
      <vt:lpstr>Purpose of Effort Certifications</vt:lpstr>
      <vt:lpstr>Why do we Certify Effort?</vt:lpstr>
      <vt:lpstr>Why do we Certify Effort? (Cont.)</vt:lpstr>
      <vt:lpstr>Navigating the Effort Certification Module</vt:lpstr>
      <vt:lpstr>Accessing Reports</vt:lpstr>
      <vt:lpstr>Select Effort Certification</vt:lpstr>
      <vt:lpstr>Select Effort Certification cont.</vt:lpstr>
      <vt:lpstr>How to Certify Your Own Effort</vt:lpstr>
      <vt:lpstr>      Certifying Effort for all other employees on       an award (5R Salaried employees only).    </vt:lpstr>
      <vt:lpstr>Step 1 – Select Review or Certify Report</vt:lpstr>
      <vt:lpstr>Step 2 – Click Advance Search</vt:lpstr>
      <vt:lpstr>Step 3 – Select Chart of Account Code</vt:lpstr>
      <vt:lpstr>Step 4 – Select Effort Period Code</vt:lpstr>
      <vt:lpstr>Step 5 – Search for Reports to Review</vt:lpstr>
      <vt:lpstr>Step 6 – Select from Employee List</vt:lpstr>
      <vt:lpstr>Employee Effort Report </vt:lpstr>
      <vt:lpstr>Pay Period Summary</vt:lpstr>
      <vt:lpstr>Final Step – Certification </vt:lpstr>
      <vt:lpstr>Banner Authorization Request (BAR) Roles</vt:lpstr>
      <vt:lpstr>BAR Roles Required for Access</vt:lpstr>
      <vt:lpstr>Delinquent Process</vt:lpstr>
      <vt:lpstr>Process for Delinquent Certifiers (Main/Branch Campus)</vt:lpstr>
      <vt:lpstr>Process for Delinquent Certifiers  (HSC Campus)</vt:lpstr>
      <vt:lpstr>Common Problems </vt:lpstr>
      <vt:lpstr>Employee Tab in LoboWeb </vt:lpstr>
      <vt:lpstr>Only see personal effort </vt:lpstr>
      <vt:lpstr>Verifying that the effort is certified</vt:lpstr>
      <vt:lpstr>Contact Information</vt:lpstr>
      <vt:lpstr>Contract &amp; Grant Website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Rogers</dc:creator>
  <cp:lastModifiedBy>Kathryn M Charleston</cp:lastModifiedBy>
  <cp:revision>36</cp:revision>
  <dcterms:created xsi:type="dcterms:W3CDTF">2020-09-04T19:05:45Z</dcterms:created>
  <dcterms:modified xsi:type="dcterms:W3CDTF">2024-04-02T21:47:09Z</dcterms:modified>
</cp:coreProperties>
</file>